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3"/>
  </p:notesMasterIdLst>
  <p:handoutMasterIdLst>
    <p:handoutMasterId r:id="rId44"/>
  </p:handoutMasterIdLst>
  <p:sldIdLst>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5" r:id="rId19"/>
    <p:sldId id="297" r:id="rId20"/>
    <p:sldId id="298" r:id="rId21"/>
    <p:sldId id="299" r:id="rId22"/>
    <p:sldId id="300" r:id="rId23"/>
    <p:sldId id="320" r:id="rId24"/>
    <p:sldId id="322" r:id="rId25"/>
    <p:sldId id="321"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2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6002E"/>
    <a:srgbClr val="61B635"/>
    <a:srgbClr val="0B59A1"/>
    <a:srgbClr val="434448"/>
    <a:srgbClr val="FAAF14"/>
    <a:srgbClr val="FFCD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1"/>
    <p:restoredTop sz="96395" autoAdjust="0"/>
  </p:normalViewPr>
  <p:slideViewPr>
    <p:cSldViewPr snapToGrid="0" snapToObjects="1" showGuides="1">
      <p:cViewPr varScale="1">
        <p:scale>
          <a:sx n="115" d="100"/>
          <a:sy n="115" d="100"/>
        </p:scale>
        <p:origin x="13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CC7082-04C3-5043-B93F-A6FA04761378}" type="datetime1">
              <a:rPr lang="en-US" smtClean="0"/>
              <a:t>1/15/2019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8DABC-BA2B-3E42-B9BE-35A792B90592}" type="slidenum">
              <a:rPr lang="en-US" smtClean="0"/>
              <a:t>‹#›</a:t>
            </a:fld>
            <a:endParaRPr lang="en-US"/>
          </a:p>
        </p:txBody>
      </p:sp>
    </p:spTree>
    <p:extLst>
      <p:ext uri="{BB962C8B-B14F-4D97-AF65-F5344CB8AC3E}">
        <p14:creationId xmlns:p14="http://schemas.microsoft.com/office/powerpoint/2010/main" val="8197627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2EC99-C972-0E45-A6F4-42875ED3BD3C}" type="datetime1">
              <a:rPr lang="en-US" smtClean="0"/>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CEDFB-069F-FD4E-A774-C817D58E300C}" type="slidenum">
              <a:rPr lang="en-US" smtClean="0"/>
              <a:t>‹#›</a:t>
            </a:fld>
            <a:endParaRPr lang="en-US"/>
          </a:p>
        </p:txBody>
      </p:sp>
    </p:spTree>
    <p:extLst>
      <p:ext uri="{BB962C8B-B14F-4D97-AF65-F5344CB8AC3E}">
        <p14:creationId xmlns:p14="http://schemas.microsoft.com/office/powerpoint/2010/main" val="301228017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ccs.edu/portal/site/hccs/menuitem.a12520d901466b1f3227a2ced07401ca/?vgnextoid=0e0ed65bcc807310VgnVCM100000864710acRCRD&amp;vgnextchannel=3f7df8a147b6f110VgnVCM100000054710acRCRD&amp;appInstanceName=defaul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Rules</a:t>
            </a:r>
          </a:p>
          <a:p>
            <a:r>
              <a:rPr lang="en-US" dirty="0" smtClean="0"/>
              <a:t>Definition of Terms</a:t>
            </a:r>
          </a:p>
          <a:p>
            <a:r>
              <a:rPr lang="en-US" dirty="0" smtClean="0"/>
              <a:t>Calculating your Grade Point Average (GPA)</a:t>
            </a:r>
          </a:p>
          <a:p>
            <a:r>
              <a:rPr lang="en-US" dirty="0" smtClean="0"/>
              <a:t>Barriers to Success</a:t>
            </a:r>
          </a:p>
          <a:p>
            <a:r>
              <a:rPr lang="en-US" dirty="0" smtClean="0"/>
              <a:t>SLIP Agreement</a:t>
            </a:r>
          </a:p>
          <a:p>
            <a:r>
              <a:rPr lang="en-US" dirty="0" smtClean="0"/>
              <a:t>Counseling Services</a:t>
            </a:r>
          </a:p>
          <a:p>
            <a:r>
              <a:rPr lang="en-US" dirty="0" smtClean="0"/>
              <a:t>Counselor Contact Information</a:t>
            </a:r>
          </a:p>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2</a:t>
            </a:fld>
            <a:endParaRPr lang="en-US"/>
          </a:p>
        </p:txBody>
      </p:sp>
    </p:spTree>
    <p:extLst>
      <p:ext uri="{BB962C8B-B14F-4D97-AF65-F5344CB8AC3E}">
        <p14:creationId xmlns:p14="http://schemas.microsoft.com/office/powerpoint/2010/main" val="27241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34</a:t>
            </a:fld>
            <a:endParaRPr lang="en-US"/>
          </a:p>
        </p:txBody>
      </p:sp>
    </p:spTree>
    <p:extLst>
      <p:ext uri="{BB962C8B-B14F-4D97-AF65-F5344CB8AC3E}">
        <p14:creationId xmlns:p14="http://schemas.microsoft.com/office/powerpoint/2010/main" val="355874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36</a:t>
            </a:fld>
            <a:endParaRPr lang="en-US"/>
          </a:p>
        </p:txBody>
      </p:sp>
    </p:spTree>
    <p:extLst>
      <p:ext uri="{BB962C8B-B14F-4D97-AF65-F5344CB8AC3E}">
        <p14:creationId xmlns:p14="http://schemas.microsoft.com/office/powerpoint/2010/main" val="159367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http://www.hccs.edu/portal/site/hccs/menuitem.a12520d901466b1f3227a2ced07401ca/?vgnextoid=0e0ed65bcc807310VgnVCM100000864710acRCRD&amp;vgnextchannel=3f7df8a147b6f110VgnVCM100000054710acRCRD&amp;appInstanceName=default</a:t>
            </a:r>
            <a:endParaRPr lang="en-US" dirty="0" smtClean="0"/>
          </a:p>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38</a:t>
            </a:fld>
            <a:endParaRPr lang="en-US"/>
          </a:p>
        </p:txBody>
      </p:sp>
    </p:spTree>
    <p:extLst>
      <p:ext uri="{BB962C8B-B14F-4D97-AF65-F5344CB8AC3E}">
        <p14:creationId xmlns:p14="http://schemas.microsoft.com/office/powerpoint/2010/main" val="19032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39</a:t>
            </a:fld>
            <a:endParaRPr lang="en-US"/>
          </a:p>
        </p:txBody>
      </p:sp>
    </p:spTree>
    <p:extLst>
      <p:ext uri="{BB962C8B-B14F-4D97-AF65-F5344CB8AC3E}">
        <p14:creationId xmlns:p14="http://schemas.microsoft.com/office/powerpoint/2010/main" val="9351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40</a:t>
            </a:fld>
            <a:endParaRPr lang="en-US"/>
          </a:p>
        </p:txBody>
      </p:sp>
    </p:spTree>
    <p:extLst>
      <p:ext uri="{BB962C8B-B14F-4D97-AF65-F5344CB8AC3E}">
        <p14:creationId xmlns:p14="http://schemas.microsoft.com/office/powerpoint/2010/main" val="35912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have students </a:t>
            </a:r>
            <a:r>
              <a:rPr lang="en-US" baseline="0" dirty="0" smtClean="0"/>
              <a:t>open their student center and list their grades (if in a lab with </a:t>
            </a:r>
            <a:r>
              <a:rPr lang="en-US" baseline="0" smtClean="0"/>
              <a:t>computer stations).</a:t>
            </a:r>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4</a:t>
            </a:fld>
            <a:endParaRPr lang="en-US"/>
          </a:p>
        </p:txBody>
      </p:sp>
    </p:spTree>
    <p:extLst>
      <p:ext uri="{BB962C8B-B14F-4D97-AF65-F5344CB8AC3E}">
        <p14:creationId xmlns:p14="http://schemas.microsoft.com/office/powerpoint/2010/main" val="64528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9</a:t>
            </a:fld>
            <a:endParaRPr lang="en-US"/>
          </a:p>
        </p:txBody>
      </p:sp>
    </p:spTree>
    <p:extLst>
      <p:ext uri="{BB962C8B-B14F-4D97-AF65-F5344CB8AC3E}">
        <p14:creationId xmlns:p14="http://schemas.microsoft.com/office/powerpoint/2010/main" val="418672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IP,</a:t>
            </a:r>
            <a:r>
              <a:rPr lang="en-US" baseline="0" dirty="0" smtClean="0"/>
              <a:t> COM and I do not affect the GPA-per 2011-2013 catalog, pg. 43.</a:t>
            </a:r>
          </a:p>
          <a:p>
            <a:r>
              <a:rPr lang="en-US" baseline="0" dirty="0" smtClean="0"/>
              <a:t>Instructors are allowed to withdraw a student after missing too many classes.  Period!</a:t>
            </a:r>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10</a:t>
            </a:fld>
            <a:endParaRPr lang="en-US"/>
          </a:p>
        </p:txBody>
      </p:sp>
    </p:spTree>
    <p:extLst>
      <p:ext uri="{BB962C8B-B14F-4D97-AF65-F5344CB8AC3E}">
        <p14:creationId xmlns:p14="http://schemas.microsoft.com/office/powerpoint/2010/main" val="186599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grade replaces the “old” grade and improves your GPA.</a:t>
            </a:r>
          </a:p>
          <a:p>
            <a:r>
              <a:rPr lang="en-US" dirty="0" smtClean="0">
                <a:solidFill>
                  <a:srgbClr val="FF0000"/>
                </a:solidFill>
              </a:rPr>
              <a:t>Note:  ALL grades (both old and new) will remain on your HCC transcript.</a:t>
            </a:r>
          </a:p>
          <a:p>
            <a:r>
              <a:rPr lang="en-US" dirty="0" smtClean="0"/>
              <a:t>Example:  Student fails ENGL 1301.  Student retakes ENGL 1301 and earns a grade of a, “B”.  The grade of, “B” replaces the original “F” and improves student’s GPA.  </a:t>
            </a:r>
            <a:r>
              <a:rPr lang="en-US" dirty="0" smtClean="0">
                <a:solidFill>
                  <a:srgbClr val="FF0000"/>
                </a:solidFill>
              </a:rPr>
              <a:t>Both grades remain on student’s HCC record.</a:t>
            </a:r>
          </a:p>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16</a:t>
            </a:fld>
            <a:endParaRPr lang="en-US"/>
          </a:p>
        </p:txBody>
      </p:sp>
    </p:spTree>
    <p:extLst>
      <p:ext uri="{BB962C8B-B14F-4D97-AF65-F5344CB8AC3E}">
        <p14:creationId xmlns:p14="http://schemas.microsoft.com/office/powerpoint/2010/main" val="285555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a:t>
            </a:r>
            <a:r>
              <a:rPr lang="en-US" baseline="0" dirty="0" smtClean="0"/>
              <a:t> student says to himself/herself, “I want to go to school and not get good grades!”</a:t>
            </a:r>
          </a:p>
          <a:p>
            <a:r>
              <a:rPr lang="en-US" baseline="0" dirty="0" smtClean="0"/>
              <a:t>“Things” can interfere or become barriers to success. </a:t>
            </a:r>
          </a:p>
          <a:p>
            <a:r>
              <a:rPr lang="en-US" dirty="0" smtClean="0"/>
              <a:t>Interpersonal Problems with:</a:t>
            </a:r>
          </a:p>
          <a:p>
            <a:pPr lvl="1"/>
            <a:r>
              <a:rPr lang="en-US" dirty="0" smtClean="0"/>
              <a:t>Family</a:t>
            </a:r>
          </a:p>
          <a:p>
            <a:pPr lvl="1"/>
            <a:r>
              <a:rPr lang="en-US" dirty="0" smtClean="0"/>
              <a:t>Romantic Relationships</a:t>
            </a:r>
          </a:p>
          <a:p>
            <a:pPr lvl="1"/>
            <a:r>
              <a:rPr lang="en-US" dirty="0" smtClean="0"/>
              <a:t>Peer</a:t>
            </a:r>
          </a:p>
          <a:p>
            <a:r>
              <a:rPr lang="en-US" dirty="0" smtClean="0"/>
              <a:t>Intrapersonal Problems such as:</a:t>
            </a:r>
          </a:p>
          <a:p>
            <a:pPr lvl="1"/>
            <a:r>
              <a:rPr lang="en-US" dirty="0" smtClean="0"/>
              <a:t>Depression</a:t>
            </a:r>
          </a:p>
          <a:p>
            <a:pPr lvl="1"/>
            <a:r>
              <a:rPr lang="en-US" dirty="0" smtClean="0"/>
              <a:t>Anxiety</a:t>
            </a:r>
          </a:p>
          <a:p>
            <a:pPr lvl="1"/>
            <a:r>
              <a:rPr lang="en-US" dirty="0" smtClean="0"/>
              <a:t>Health Issues</a:t>
            </a:r>
          </a:p>
          <a:p>
            <a:r>
              <a:rPr lang="en-US" dirty="0" smtClean="0"/>
              <a:t>Financial Problems</a:t>
            </a:r>
          </a:p>
          <a:p>
            <a:pPr lvl="1"/>
            <a:r>
              <a:rPr lang="en-US" dirty="0" smtClean="0"/>
              <a:t>Job related issues or joblessness</a:t>
            </a:r>
          </a:p>
          <a:p>
            <a:pPr lvl="1"/>
            <a:r>
              <a:rPr lang="en-US" dirty="0" smtClean="0"/>
              <a:t>Job Search</a:t>
            </a:r>
          </a:p>
          <a:p>
            <a:pPr lvl="2"/>
            <a:r>
              <a:rPr lang="en-US" dirty="0" err="1" smtClean="0"/>
              <a:t>WorkSource</a:t>
            </a:r>
            <a:r>
              <a:rPr lang="en-US" dirty="0" smtClean="0"/>
              <a:t> Solutions</a:t>
            </a:r>
          </a:p>
          <a:p>
            <a:pPr lvl="2"/>
            <a:r>
              <a:rPr lang="en-US" dirty="0" smtClean="0"/>
              <a:t>On campus resources</a:t>
            </a:r>
          </a:p>
          <a:p>
            <a:pPr lvl="1"/>
            <a:r>
              <a:rPr lang="en-US" dirty="0" smtClean="0"/>
              <a:t>Residential issues</a:t>
            </a:r>
          </a:p>
          <a:p>
            <a:pPr lvl="1"/>
            <a:r>
              <a:rPr lang="en-US" dirty="0" smtClean="0"/>
              <a:t>Homelessness/Couch surfing</a:t>
            </a:r>
          </a:p>
          <a:p>
            <a:pPr lvl="1"/>
            <a:endParaRPr lang="en-US" dirty="0" smtClean="0"/>
          </a:p>
          <a:p>
            <a:r>
              <a:rPr lang="en-US" dirty="0" smtClean="0"/>
              <a:t>Learning Challenges</a:t>
            </a:r>
          </a:p>
          <a:p>
            <a:pPr lvl="1"/>
            <a:r>
              <a:rPr lang="en-US" dirty="0" smtClean="0"/>
              <a:t>Test Anxiety.</a:t>
            </a:r>
          </a:p>
          <a:p>
            <a:pPr lvl="1"/>
            <a:r>
              <a:rPr lang="en-US" dirty="0" smtClean="0"/>
              <a:t>Math class difficulties.</a:t>
            </a:r>
          </a:p>
          <a:p>
            <a:pPr lvl="1"/>
            <a:r>
              <a:rPr lang="en-US" dirty="0" smtClean="0"/>
              <a:t>Poor study skills/habits.</a:t>
            </a:r>
          </a:p>
          <a:p>
            <a:pPr lvl="1"/>
            <a:r>
              <a:rPr lang="en-US" dirty="0" smtClean="0"/>
              <a:t>Distractions from studying.</a:t>
            </a:r>
          </a:p>
          <a:p>
            <a:r>
              <a:rPr lang="en-US" dirty="0" smtClean="0"/>
              <a:t>Problems with Motivation and Goal-Setting</a:t>
            </a:r>
          </a:p>
          <a:p>
            <a:pPr lvl="1"/>
            <a:r>
              <a:rPr lang="en-US" dirty="0" smtClean="0"/>
              <a:t>Setting short-term and long-term goals.</a:t>
            </a:r>
          </a:p>
          <a:p>
            <a:pPr lvl="1"/>
            <a:r>
              <a:rPr lang="en-US" dirty="0" smtClean="0"/>
              <a:t>Poor time-management skills.</a:t>
            </a:r>
          </a:p>
          <a:p>
            <a:pPr lvl="1"/>
            <a:r>
              <a:rPr lang="en-US" dirty="0" smtClean="0"/>
              <a:t>Procrastination.</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25</a:t>
            </a:fld>
            <a:endParaRPr lang="en-US"/>
          </a:p>
        </p:txBody>
      </p:sp>
    </p:spTree>
    <p:extLst>
      <p:ext uri="{BB962C8B-B14F-4D97-AF65-F5344CB8AC3E}">
        <p14:creationId xmlns:p14="http://schemas.microsoft.com/office/powerpoint/2010/main" val="303485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Do you try to study with the television on?</a:t>
            </a:r>
          </a:p>
          <a:p>
            <a:pPr lvl="1"/>
            <a:r>
              <a:rPr lang="en-US" dirty="0" smtClean="0"/>
              <a:t>Do you take too many breaks from studying?  Or take really long breaks?</a:t>
            </a:r>
          </a:p>
          <a:p>
            <a:pPr lvl="1"/>
            <a:r>
              <a:rPr lang="en-US" dirty="0" smtClean="0"/>
              <a:t>Do you give in to online distractions like Facebook, Twitter, YouTube, etc….?</a:t>
            </a:r>
          </a:p>
          <a:p>
            <a:pPr lvl="1"/>
            <a:r>
              <a:rPr lang="en-US" dirty="0" smtClean="0"/>
              <a:t>Do I waste time texting friends and relatives when I should be studying?</a:t>
            </a:r>
          </a:p>
          <a:p>
            <a:pPr lvl="1"/>
            <a:r>
              <a:rPr lang="en-US" dirty="0" smtClean="0"/>
              <a:t>Am I comfortable when studying?  Room too cold or warm?</a:t>
            </a:r>
          </a:p>
          <a:p>
            <a:endParaRPr lang="en-US" dirty="0"/>
          </a:p>
        </p:txBody>
      </p:sp>
      <p:sp>
        <p:nvSpPr>
          <p:cNvPr id="4" name="Slide Number Placeholder 3"/>
          <p:cNvSpPr>
            <a:spLocks noGrp="1"/>
          </p:cNvSpPr>
          <p:nvPr>
            <p:ph type="sldNum" sz="quarter" idx="10"/>
          </p:nvPr>
        </p:nvSpPr>
        <p:spPr/>
        <p:txBody>
          <a:bodyPr/>
          <a:lstStyle/>
          <a:p>
            <a:fld id="{13E824C8-D310-47D4-9DFF-7A5FFC18F80B}" type="slidenum">
              <a:rPr lang="en-US" smtClean="0"/>
              <a:pPr/>
              <a:t>26</a:t>
            </a:fld>
            <a:endParaRPr lang="en-US"/>
          </a:p>
        </p:txBody>
      </p:sp>
    </p:spTree>
    <p:extLst>
      <p:ext uri="{BB962C8B-B14F-4D97-AF65-F5344CB8AC3E}">
        <p14:creationId xmlns:p14="http://schemas.microsoft.com/office/powerpoint/2010/main" val="370367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Set aside time after each class to review class material.</a:t>
            </a:r>
          </a:p>
          <a:p>
            <a:pPr lvl="1"/>
            <a:r>
              <a:rPr lang="en-US" dirty="0" smtClean="0"/>
              <a:t>Set aside time just for studying.</a:t>
            </a:r>
          </a:p>
          <a:p>
            <a:pPr lvl="1"/>
            <a:r>
              <a:rPr lang="en-US" dirty="0" smtClean="0"/>
              <a:t>Select a specific place to study (library, home, etc…)</a:t>
            </a:r>
          </a:p>
          <a:p>
            <a:pPr lvl="1"/>
            <a:r>
              <a:rPr lang="en-US" dirty="0" smtClean="0"/>
              <a:t>Pick the best times to study (when you are most likely to make use of that time).</a:t>
            </a:r>
          </a:p>
          <a:p>
            <a:pPr lvl="1"/>
            <a:r>
              <a:rPr lang="en-US" dirty="0" smtClean="0"/>
              <a:t>Study in small periods of time.  Don’t cram too much material in a short amount of time.</a:t>
            </a:r>
          </a:p>
          <a:p>
            <a:pPr lvl="1"/>
            <a:r>
              <a:rPr lang="en-US" dirty="0" smtClean="0"/>
              <a:t>Be aware of how long you can pay attention to the material.</a:t>
            </a:r>
          </a:p>
          <a:p>
            <a:pPr lvl="1"/>
            <a:r>
              <a:rPr lang="en-US" dirty="0" smtClean="0"/>
              <a:t>Don’t take too many classes.  Limit your class load.</a:t>
            </a:r>
          </a:p>
          <a:p>
            <a:pPr lvl="1"/>
            <a:r>
              <a:rPr lang="en-US" dirty="0" smtClean="0"/>
              <a:t>Allow time for emergencies (traffic, daycare, working late, etc…)</a:t>
            </a:r>
          </a:p>
          <a:p>
            <a:pPr lvl="1"/>
            <a:r>
              <a:rPr lang="en-US" dirty="0" smtClean="0"/>
              <a:t>Relax!</a:t>
            </a:r>
          </a:p>
          <a:p>
            <a:endParaRPr lang="en-US" dirty="0"/>
          </a:p>
        </p:txBody>
      </p:sp>
      <p:sp>
        <p:nvSpPr>
          <p:cNvPr id="4" name="Slide Number Placeholder 3"/>
          <p:cNvSpPr>
            <a:spLocks noGrp="1"/>
          </p:cNvSpPr>
          <p:nvPr>
            <p:ph type="sldNum" sz="quarter" idx="10"/>
          </p:nvPr>
        </p:nvSpPr>
        <p:spPr/>
        <p:txBody>
          <a:bodyPr/>
          <a:lstStyle/>
          <a:p>
            <a:fld id="{13E824C8-D310-47D4-9DFF-7A5FFC18F80B}" type="slidenum">
              <a:rPr lang="en-US" smtClean="0"/>
              <a:pPr/>
              <a:t>27</a:t>
            </a:fld>
            <a:endParaRPr lang="en-US"/>
          </a:p>
        </p:txBody>
      </p:sp>
    </p:spTree>
    <p:extLst>
      <p:ext uri="{BB962C8B-B14F-4D97-AF65-F5344CB8AC3E}">
        <p14:creationId xmlns:p14="http://schemas.microsoft.com/office/powerpoint/2010/main" val="342452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an IAAR report on your Student Center web page.</a:t>
            </a:r>
          </a:p>
          <a:p>
            <a:r>
              <a:rPr lang="en-US" baseline="0" dirty="0" smtClean="0"/>
              <a:t>Speak to an Academic Advisor about a degree plan.</a:t>
            </a:r>
            <a:endParaRPr lang="en-US" dirty="0"/>
          </a:p>
        </p:txBody>
      </p:sp>
      <p:sp>
        <p:nvSpPr>
          <p:cNvPr id="4" name="Slide Number Placeholder 3"/>
          <p:cNvSpPr>
            <a:spLocks noGrp="1"/>
          </p:cNvSpPr>
          <p:nvPr>
            <p:ph type="sldNum" sz="quarter" idx="10"/>
          </p:nvPr>
        </p:nvSpPr>
        <p:spPr/>
        <p:txBody>
          <a:bodyPr/>
          <a:lstStyle/>
          <a:p>
            <a:fld id="{0BACA5CB-C0C9-F74A-ACA2-399938CC84AC}" type="slidenum">
              <a:rPr lang="en-US" smtClean="0"/>
              <a:pPr/>
              <a:t>32</a:t>
            </a:fld>
            <a:endParaRPr lang="en-US"/>
          </a:p>
        </p:txBody>
      </p:sp>
    </p:spTree>
    <p:extLst>
      <p:ext uri="{BB962C8B-B14F-4D97-AF65-F5344CB8AC3E}">
        <p14:creationId xmlns:p14="http://schemas.microsoft.com/office/powerpoint/2010/main" val="171254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6"/>
          <p:cNvSpPr>
            <a:spLocks noGrp="1"/>
          </p:cNvSpPr>
          <p:nvPr>
            <p:ph type="sldNum" sz="quarter" idx="10"/>
          </p:nvPr>
        </p:nvSpPr>
        <p:spPr/>
        <p:txBody>
          <a:bodyPr/>
          <a:lstStyle/>
          <a:p>
            <a:fld id="{1F01F34D-5D1D-FA47-B37F-CEB7C4005743}" type="slidenum">
              <a:rPr lang="en-US" smtClean="0"/>
              <a:pPr/>
              <a:t>‹#›</a:t>
            </a:fld>
            <a:endParaRPr lang="en-US" dirty="0"/>
          </a:p>
        </p:txBody>
      </p:sp>
    </p:spTree>
    <p:extLst>
      <p:ext uri="{BB962C8B-B14F-4D97-AF65-F5344CB8AC3E}">
        <p14:creationId xmlns:p14="http://schemas.microsoft.com/office/powerpoint/2010/main" val="329169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270131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167026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332324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143317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357818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201594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210322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102860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403938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306519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F01F34D-5D1D-FA47-B37F-CEB7C4005743}" type="slidenum">
              <a:rPr lang="en-US" smtClean="0"/>
              <a:pPr/>
              <a:t>‹#›</a:t>
            </a:fld>
            <a:endParaRPr lang="en-US" dirty="0"/>
          </a:p>
        </p:txBody>
      </p:sp>
    </p:spTree>
    <p:extLst>
      <p:ext uri="{BB962C8B-B14F-4D97-AF65-F5344CB8AC3E}">
        <p14:creationId xmlns:p14="http://schemas.microsoft.com/office/powerpoint/2010/main" val="99248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1323085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2988977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EE34EA1-6A54-4648-9D0D-2708D36F3BA3}" type="slidenum">
              <a:rPr lang="en-US" smtClean="0"/>
              <a:t>‹#›</a:t>
            </a:fld>
            <a:endParaRPr lang="en-US"/>
          </a:p>
        </p:txBody>
      </p:sp>
    </p:spTree>
    <p:extLst>
      <p:ext uri="{BB962C8B-B14F-4D97-AF65-F5344CB8AC3E}">
        <p14:creationId xmlns:p14="http://schemas.microsoft.com/office/powerpoint/2010/main" val="35044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1F01F34D-5D1D-FA47-B37F-CEB7C4005743}" type="slidenum">
              <a:rPr lang="en-US" smtClean="0"/>
              <a:pPr/>
              <a:t>‹#›</a:t>
            </a:fld>
            <a:endParaRPr lang="en-US" dirty="0"/>
          </a:p>
        </p:txBody>
      </p:sp>
    </p:spTree>
    <p:extLst>
      <p:ext uri="{BB962C8B-B14F-4D97-AF65-F5344CB8AC3E}">
        <p14:creationId xmlns:p14="http://schemas.microsoft.com/office/powerpoint/2010/main" val="10445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217155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261605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156151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15624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179137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F01F34D-5D1D-FA47-B37F-CEB7C4005743}" type="slidenum">
              <a:rPr lang="en-US" smtClean="0"/>
              <a:t>‹#›</a:t>
            </a:fld>
            <a:endParaRPr lang="en-US"/>
          </a:p>
        </p:txBody>
      </p:sp>
    </p:spTree>
    <p:extLst>
      <p:ext uri="{BB962C8B-B14F-4D97-AF65-F5344CB8AC3E}">
        <p14:creationId xmlns:p14="http://schemas.microsoft.com/office/powerpoint/2010/main" val="415695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974879"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F01F34D-5D1D-FA47-B37F-CEB7C4005743}" type="slidenum">
              <a:rPr lang="en-US" smtClean="0"/>
              <a:pPr/>
              <a:t>‹#›</a:t>
            </a:fld>
            <a:endParaRPr lang="en-US" dirty="0"/>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4499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86148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34EA1-6A54-4648-9D0D-2708D36F3BA3}" type="slidenum">
              <a:rPr lang="en-US" smtClean="0"/>
              <a:t>‹#›</a:t>
            </a:fld>
            <a:endParaRPr lang="en-US" dirty="0"/>
          </a:p>
        </p:txBody>
      </p:sp>
    </p:spTree>
    <p:extLst>
      <p:ext uri="{BB962C8B-B14F-4D97-AF65-F5344CB8AC3E}">
        <p14:creationId xmlns:p14="http://schemas.microsoft.com/office/powerpoint/2010/main" val="150666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ccs.edu/programs/catalog/" TargetMode="External"/><Relationship Id="rId2" Type="http://schemas.openxmlformats.org/officeDocument/2006/relationships/hyperlink" Target="https://www.hccs.edu/resources-for/current-students/" TargetMode="External"/><Relationship Id="rId1" Type="http://schemas.openxmlformats.org/officeDocument/2006/relationships/slideLayout" Target="../slideLayouts/slideLayout2.xml"/><Relationship Id="rId4" Type="http://schemas.openxmlformats.org/officeDocument/2006/relationships/hyperlink" Target="https://www.hccs.edu/resources-for/current-students/student-handboo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hd.edu/academics/advising/Pages/academic-advising-aac-gpa.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play.simpletruths.com/movie/10-rules-for-succes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brary.hccs.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brary.hccs.edu/" TargetMode="Externa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mailto:richard.conn@hccs.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brary.hccs.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hccs.edu/program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ccs.edu/support-services/drug--alcohol-abuse-prevention/hcc-counselo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oman.alvarez@hccs.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estelle.sit@hccs.edu" TargetMode="External"/><Relationship Id="rId4" Type="http://schemas.openxmlformats.org/officeDocument/2006/relationships/hyperlink" Target="mailto:c.castellanso1@hcc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ccs.edu/district/students/tuto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venir Medium"/>
                <a:cs typeface="Avenir Medium"/>
              </a:rPr>
              <a:t>SLIP Orientation</a:t>
            </a:r>
            <a:endParaRPr lang="en-US" dirty="0">
              <a:latin typeface="Avenir Medium"/>
              <a:cs typeface="Avenir Medium"/>
            </a:endParaRPr>
          </a:p>
        </p:txBody>
      </p:sp>
      <p:sp>
        <p:nvSpPr>
          <p:cNvPr id="3" name="Subtitle 2"/>
          <p:cNvSpPr>
            <a:spLocks noGrp="1"/>
          </p:cNvSpPr>
          <p:nvPr>
            <p:ph type="subTitle" idx="1"/>
          </p:nvPr>
        </p:nvSpPr>
        <p:spPr/>
        <p:txBody>
          <a:bodyPr/>
          <a:lstStyle/>
          <a:p>
            <a:r>
              <a:rPr lang="en-US" dirty="0" smtClean="0">
                <a:latin typeface="Avenir Book"/>
                <a:cs typeface="Avenir Book"/>
              </a:rPr>
              <a:t>Successful Learning Intervention Program</a:t>
            </a:r>
            <a:endParaRPr lang="en-US" dirty="0">
              <a:latin typeface="Avenir Book"/>
              <a:cs typeface="Avenir Book"/>
            </a:endParaRPr>
          </a:p>
        </p:txBody>
      </p:sp>
    </p:spTree>
    <p:extLst>
      <p:ext uri="{BB962C8B-B14F-4D97-AF65-F5344CB8AC3E}">
        <p14:creationId xmlns:p14="http://schemas.microsoft.com/office/powerpoint/2010/main" val="391982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Grades Explained</a:t>
            </a:r>
            <a:endParaRPr lang="en-US" dirty="0"/>
          </a:p>
        </p:txBody>
      </p:sp>
      <p:sp>
        <p:nvSpPr>
          <p:cNvPr id="3" name="Content Placeholder 2"/>
          <p:cNvSpPr>
            <a:spLocks noGrp="1"/>
          </p:cNvSpPr>
          <p:nvPr>
            <p:ph sz="quarter" idx="1"/>
          </p:nvPr>
        </p:nvSpPr>
        <p:spPr>
          <a:xfrm>
            <a:off x="152400" y="1600200"/>
            <a:ext cx="8763000" cy="4876800"/>
          </a:xfrm>
        </p:spPr>
        <p:txBody>
          <a:bodyPr>
            <a:normAutofit fontScale="92500" lnSpcReduction="20000"/>
          </a:bodyPr>
          <a:lstStyle/>
          <a:p>
            <a:pPr marL="514350" indent="-514350">
              <a:buFont typeface="+mj-lt"/>
              <a:buAutoNum type="alphaUcPeriod"/>
            </a:pPr>
            <a:r>
              <a:rPr lang="en-US" dirty="0" smtClean="0"/>
              <a:t>FX(Failing)-Student failed because he/she stopped attending.</a:t>
            </a:r>
          </a:p>
          <a:p>
            <a:pPr marL="514350" indent="-514350">
              <a:buFont typeface="+mj-lt"/>
              <a:buAutoNum type="alphaUcPeriod"/>
            </a:pPr>
            <a:endParaRPr lang="en-US" dirty="0" smtClean="0"/>
          </a:p>
          <a:p>
            <a:pPr marL="514350" indent="-514350">
              <a:buFont typeface="+mj-lt"/>
              <a:buAutoNum type="alphaUcPeriod"/>
            </a:pPr>
            <a:r>
              <a:rPr lang="en-US" dirty="0" smtClean="0"/>
              <a:t>I/F (Incomplete/F)-Student was given extra time to complete the class and failed to do so. (No need to re-enroll; 6-months to complete Incomplete grade)</a:t>
            </a:r>
          </a:p>
          <a:p>
            <a:pPr marL="880110" lvl="1" indent="-514350" algn="ctr">
              <a:buNone/>
            </a:pPr>
            <a:endParaRPr lang="en-US" dirty="0" smtClean="0"/>
          </a:p>
          <a:p>
            <a:pPr marL="514350" indent="-514350">
              <a:buFont typeface="+mj-lt"/>
              <a:buAutoNum type="alphaUcPeriod"/>
            </a:pPr>
            <a:r>
              <a:rPr lang="en-US" dirty="0" smtClean="0"/>
              <a:t>IP (In Progress)-Given only for developmental classes.  Student must retake the course for credit.</a:t>
            </a:r>
          </a:p>
          <a:p>
            <a:pPr marL="0" indent="0">
              <a:buNone/>
            </a:pPr>
            <a:endParaRPr lang="en-US" dirty="0" smtClean="0"/>
          </a:p>
          <a:p>
            <a:pPr marL="514350" indent="-514350">
              <a:buFont typeface="+mj-lt"/>
              <a:buAutoNum type="alphaUcPeriod"/>
            </a:pPr>
            <a:r>
              <a:rPr lang="en-US" dirty="0" smtClean="0"/>
              <a:t>W (Withdrawn)-Student withdrawn from class.</a:t>
            </a:r>
            <a:endParaRPr lang="en-US" dirty="0"/>
          </a:p>
        </p:txBody>
      </p:sp>
    </p:spTree>
    <p:extLst>
      <p:ext uri="{BB962C8B-B14F-4D97-AF65-F5344CB8AC3E}">
        <p14:creationId xmlns:p14="http://schemas.microsoft.com/office/powerpoint/2010/main" val="2587085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47800"/>
          </a:xfrm>
        </p:spPr>
        <p:txBody>
          <a:bodyPr>
            <a:normAutofit fontScale="90000"/>
          </a:bodyPr>
          <a:lstStyle/>
          <a:p>
            <a:pPr algn="ctr"/>
            <a:r>
              <a:rPr lang="en-US" dirty="0" smtClean="0"/>
              <a:t>EVERYTHING THAT YOU NEED TO KNOW as an HCC student, may be found at:</a:t>
            </a:r>
            <a:endParaRPr lang="en-US" dirty="0"/>
          </a:p>
        </p:txBody>
      </p:sp>
      <p:sp>
        <p:nvSpPr>
          <p:cNvPr id="3" name="Content Placeholder 2"/>
          <p:cNvSpPr>
            <a:spLocks noGrp="1"/>
          </p:cNvSpPr>
          <p:nvPr>
            <p:ph sz="quarter" idx="1"/>
          </p:nvPr>
        </p:nvSpPr>
        <p:spPr>
          <a:xfrm>
            <a:off x="381000" y="1828800"/>
            <a:ext cx="8534400" cy="4495800"/>
          </a:xfrm>
        </p:spPr>
        <p:txBody>
          <a:bodyPr>
            <a:normAutofit/>
          </a:bodyPr>
          <a:lstStyle/>
          <a:p>
            <a:pPr marL="0" indent="0">
              <a:buNone/>
            </a:pPr>
            <a:r>
              <a:rPr lang="en-US" dirty="0" smtClean="0"/>
              <a:t>INFO FOR STUDENTS:</a:t>
            </a:r>
          </a:p>
          <a:p>
            <a:pPr marL="0" indent="0">
              <a:buNone/>
            </a:pPr>
            <a:r>
              <a:rPr lang="en-US" dirty="0">
                <a:hlinkClick r:id="rId2"/>
              </a:rPr>
              <a:t>https://www.hccs.edu/resources-for/current-students</a:t>
            </a:r>
            <a:r>
              <a:rPr lang="en-US" dirty="0" smtClean="0">
                <a:hlinkClick r:id="rId2"/>
              </a:rPr>
              <a:t>/</a:t>
            </a:r>
            <a:endParaRPr lang="en-US" dirty="0" smtClean="0"/>
          </a:p>
          <a:p>
            <a:pPr marL="0" indent="0">
              <a:buNone/>
            </a:pPr>
            <a:r>
              <a:rPr lang="en-US" dirty="0" smtClean="0"/>
              <a:t>CATALOG:</a:t>
            </a:r>
          </a:p>
          <a:p>
            <a:pPr marL="0" indent="0">
              <a:buNone/>
            </a:pPr>
            <a:r>
              <a:rPr lang="en-US" b="1" dirty="0">
                <a:solidFill>
                  <a:srgbClr val="FF0000"/>
                </a:solidFill>
                <a:hlinkClick r:id="rId3"/>
              </a:rPr>
              <a:t>https://www.hccs.edu/programs/catalog</a:t>
            </a:r>
            <a:r>
              <a:rPr lang="en-US" b="1" dirty="0" smtClean="0">
                <a:solidFill>
                  <a:srgbClr val="FF0000"/>
                </a:solidFill>
                <a:hlinkClick r:id="rId3"/>
              </a:rPr>
              <a:t>/</a:t>
            </a:r>
            <a:endParaRPr lang="en-US" b="1" dirty="0" smtClean="0">
              <a:solidFill>
                <a:srgbClr val="FF0000"/>
              </a:solidFill>
            </a:endParaRPr>
          </a:p>
          <a:p>
            <a:pPr marL="0" indent="0">
              <a:buNone/>
            </a:pPr>
            <a:r>
              <a:rPr lang="en-US" dirty="0" smtClean="0"/>
              <a:t>STUDENT HANDBOOK:</a:t>
            </a:r>
          </a:p>
          <a:p>
            <a:pPr marL="0" indent="0">
              <a:buNone/>
            </a:pPr>
            <a:r>
              <a:rPr lang="en-US" b="1" dirty="0">
                <a:solidFill>
                  <a:srgbClr val="FF0000"/>
                </a:solidFill>
                <a:hlinkClick r:id="rId4"/>
              </a:rPr>
              <a:t>https://www.hccs.edu/resources-for/current-students/student-handbook</a:t>
            </a:r>
            <a:r>
              <a:rPr lang="en-US" b="1" dirty="0" smtClean="0">
                <a:solidFill>
                  <a:srgbClr val="FF0000"/>
                </a:solidFill>
                <a:hlinkClick r:id="rId4"/>
              </a:rPr>
              <a:t>/</a:t>
            </a: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092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your GPA</a:t>
            </a:r>
            <a:endParaRPr lang="en-US" dirty="0"/>
          </a:p>
        </p:txBody>
      </p:sp>
      <p:sp>
        <p:nvSpPr>
          <p:cNvPr id="3" name="Content Placeholder 2"/>
          <p:cNvSpPr>
            <a:spLocks noGrp="1"/>
          </p:cNvSpPr>
          <p:nvPr>
            <p:ph sz="quarter" idx="1"/>
          </p:nvPr>
        </p:nvSpPr>
        <p:spPr/>
        <p:txBody>
          <a:bodyPr>
            <a:normAutofit/>
          </a:bodyPr>
          <a:lstStyle/>
          <a:p>
            <a:r>
              <a:rPr lang="en-US" sz="1800" dirty="0" smtClean="0"/>
              <a:t>Each grade you receive for your class is worth a specific number of points:</a:t>
            </a:r>
          </a:p>
          <a:p>
            <a:pPr lvl="1"/>
            <a:r>
              <a:rPr lang="en-US" sz="1800" dirty="0" smtClean="0"/>
              <a:t>A = 4.0</a:t>
            </a:r>
          </a:p>
          <a:p>
            <a:pPr lvl="1"/>
            <a:r>
              <a:rPr lang="en-US" sz="1800" dirty="0" smtClean="0"/>
              <a:t>B = 3.0</a:t>
            </a:r>
          </a:p>
          <a:p>
            <a:pPr lvl="1"/>
            <a:r>
              <a:rPr lang="en-US" sz="1800" dirty="0" smtClean="0"/>
              <a:t>C = 2.0</a:t>
            </a:r>
          </a:p>
          <a:p>
            <a:pPr lvl="1"/>
            <a:r>
              <a:rPr lang="en-US" sz="1800" dirty="0" smtClean="0"/>
              <a:t>D = 1.0</a:t>
            </a:r>
          </a:p>
          <a:p>
            <a:pPr lvl="1"/>
            <a:r>
              <a:rPr lang="en-US" sz="1800" dirty="0" smtClean="0"/>
              <a:t>F = 0</a:t>
            </a:r>
          </a:p>
          <a:p>
            <a:endParaRPr lang="en-US" sz="1800" dirty="0" smtClean="0"/>
          </a:p>
          <a:p>
            <a:r>
              <a:rPr lang="en-US" sz="1800" dirty="0" smtClean="0"/>
              <a:t>A Grade Point Average (GPA) starts at zero and can be as high as 4.0</a:t>
            </a:r>
          </a:p>
          <a:p>
            <a:r>
              <a:rPr lang="en-US" sz="1800" dirty="0" smtClean="0"/>
              <a:t>Falling below a 2.0 GPA can lead to:</a:t>
            </a:r>
          </a:p>
          <a:p>
            <a:pPr lvl="1"/>
            <a:r>
              <a:rPr lang="en-US" sz="1600" dirty="0" smtClean="0"/>
              <a:t>academic probation</a:t>
            </a:r>
          </a:p>
          <a:p>
            <a:pPr lvl="1"/>
            <a:r>
              <a:rPr lang="en-US" sz="1600" dirty="0" smtClean="0"/>
              <a:t>continued probation </a:t>
            </a:r>
          </a:p>
          <a:p>
            <a:pPr lvl="1"/>
            <a:r>
              <a:rPr lang="en-US" sz="1600" dirty="0" smtClean="0"/>
              <a:t>suspension</a:t>
            </a:r>
          </a:p>
          <a:p>
            <a:r>
              <a:rPr lang="en-US" sz="1800" dirty="0" smtClean="0"/>
              <a:t>A GPA of 4.0 equals an A average.</a:t>
            </a:r>
          </a:p>
        </p:txBody>
      </p:sp>
      <p:sp>
        <p:nvSpPr>
          <p:cNvPr id="4" name="TextBox 3"/>
          <p:cNvSpPr txBox="1"/>
          <p:nvPr/>
        </p:nvSpPr>
        <p:spPr>
          <a:xfrm>
            <a:off x="2819400" y="1981200"/>
            <a:ext cx="4267200" cy="1815882"/>
          </a:xfrm>
          <a:prstGeom prst="rect">
            <a:avLst/>
          </a:prstGeom>
          <a:solidFill>
            <a:schemeClr val="accent1">
              <a:lumMod val="75000"/>
            </a:schemeClr>
          </a:solidFill>
        </p:spPr>
        <p:txBody>
          <a:bodyPr wrap="square" rtlCol="0">
            <a:spAutoFit/>
          </a:bodyPr>
          <a:lstStyle/>
          <a:p>
            <a:r>
              <a:rPr lang="en-US" sz="1600" dirty="0" smtClean="0">
                <a:solidFill>
                  <a:srgbClr val="FFFF00"/>
                </a:solidFill>
              </a:rPr>
              <a:t>FAST FACTS:</a:t>
            </a:r>
          </a:p>
          <a:p>
            <a:endParaRPr lang="en-US" sz="1600" dirty="0" smtClean="0">
              <a:solidFill>
                <a:srgbClr val="FFFF00"/>
              </a:solidFill>
            </a:endParaRPr>
          </a:p>
          <a:p>
            <a:r>
              <a:rPr lang="en-US" sz="1600" dirty="0" smtClean="0">
                <a:solidFill>
                  <a:srgbClr val="FFFF00"/>
                </a:solidFill>
              </a:rPr>
              <a:t>The higher your GPA, the more options you have.</a:t>
            </a:r>
          </a:p>
          <a:p>
            <a:r>
              <a:rPr lang="en-US" sz="1600" dirty="0" smtClean="0">
                <a:solidFill>
                  <a:srgbClr val="FFFF00"/>
                </a:solidFill>
              </a:rPr>
              <a:t>(programs, jobs, pay, etc.)</a:t>
            </a:r>
          </a:p>
          <a:p>
            <a:endParaRPr lang="en-US" sz="1600" dirty="0" smtClean="0">
              <a:solidFill>
                <a:srgbClr val="FFFF00"/>
              </a:solidFill>
            </a:endParaRPr>
          </a:p>
          <a:p>
            <a:r>
              <a:rPr lang="en-US" sz="1600" dirty="0" smtClean="0">
                <a:solidFill>
                  <a:srgbClr val="FFFF00"/>
                </a:solidFill>
              </a:rPr>
              <a:t>The lower your GPA, the fewer options you have.</a:t>
            </a:r>
          </a:p>
          <a:p>
            <a:r>
              <a:rPr lang="en-US" sz="1600" dirty="0" smtClean="0">
                <a:solidFill>
                  <a:srgbClr val="FFFF00"/>
                </a:solidFill>
              </a:rPr>
              <a:t>(programs, jobs, pay, etc.)  </a:t>
            </a:r>
            <a:endParaRPr lang="en-US" sz="1600" dirty="0">
              <a:solidFill>
                <a:srgbClr val="FFFF00"/>
              </a:solidFill>
            </a:endParaRPr>
          </a:p>
        </p:txBody>
      </p:sp>
    </p:spTree>
    <p:extLst>
      <p:ext uri="{BB962C8B-B14F-4D97-AF65-F5344CB8AC3E}">
        <p14:creationId xmlns:p14="http://schemas.microsoft.com/office/powerpoint/2010/main" val="4014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your GPA</a:t>
            </a:r>
            <a:endParaRPr lang="en-US" dirty="0"/>
          </a:p>
        </p:txBody>
      </p:sp>
      <p:sp>
        <p:nvSpPr>
          <p:cNvPr id="3" name="Content Placeholder 2"/>
          <p:cNvSpPr>
            <a:spLocks noGrp="1"/>
          </p:cNvSpPr>
          <p:nvPr>
            <p:ph sz="quarter" idx="1"/>
          </p:nvPr>
        </p:nvSpPr>
        <p:spPr/>
        <p:txBody>
          <a:bodyPr>
            <a:normAutofit/>
          </a:bodyPr>
          <a:lstStyle/>
          <a:p>
            <a:r>
              <a:rPr lang="en-US" dirty="0" smtClean="0"/>
              <a:t>Each course is worth a specific number of semester credit hours..</a:t>
            </a:r>
          </a:p>
          <a:p>
            <a:r>
              <a:rPr lang="en-US" dirty="0" smtClean="0"/>
              <a:t>Example:</a:t>
            </a:r>
          </a:p>
          <a:p>
            <a:pPr lvl="1"/>
            <a:r>
              <a:rPr lang="en-US" dirty="0" smtClean="0"/>
              <a:t>Student takes HIST 1</a:t>
            </a:r>
            <a:r>
              <a:rPr lang="en-US" u="sng" dirty="0" smtClean="0">
                <a:solidFill>
                  <a:srgbClr val="00B0F0"/>
                </a:solidFill>
              </a:rPr>
              <a:t>3</a:t>
            </a:r>
            <a:r>
              <a:rPr lang="en-US" dirty="0" smtClean="0"/>
              <a:t>01 and BIOL 1</a:t>
            </a:r>
            <a:r>
              <a:rPr lang="en-US" u="sng" dirty="0" smtClean="0">
                <a:solidFill>
                  <a:srgbClr val="00B0F0"/>
                </a:solidFill>
              </a:rPr>
              <a:t>4</a:t>
            </a:r>
            <a:r>
              <a:rPr lang="en-US" dirty="0" smtClean="0"/>
              <a:t>06</a:t>
            </a:r>
          </a:p>
          <a:p>
            <a:pPr lvl="1"/>
            <a:r>
              <a:rPr lang="en-US" dirty="0" smtClean="0"/>
              <a:t>This student is taking a TOTAL of </a:t>
            </a:r>
            <a:r>
              <a:rPr lang="en-US" dirty="0" smtClean="0">
                <a:solidFill>
                  <a:srgbClr val="00B0F0"/>
                </a:solidFill>
              </a:rPr>
              <a:t>7 </a:t>
            </a:r>
            <a:r>
              <a:rPr lang="en-US" dirty="0" smtClean="0"/>
              <a:t>semester credit hours.</a:t>
            </a:r>
          </a:p>
          <a:p>
            <a:pPr lvl="1"/>
            <a:r>
              <a:rPr lang="en-US" dirty="0" smtClean="0"/>
              <a:t>Note:  BIOL 1</a:t>
            </a:r>
            <a:r>
              <a:rPr lang="en-US" u="sng" dirty="0" smtClean="0">
                <a:solidFill>
                  <a:srgbClr val="00B0F0"/>
                </a:solidFill>
              </a:rPr>
              <a:t>4</a:t>
            </a:r>
            <a:r>
              <a:rPr lang="en-US" dirty="0" smtClean="0"/>
              <a:t>06 equals 3 hours of lecture plus 1 hour of lab time.</a:t>
            </a:r>
          </a:p>
        </p:txBody>
      </p:sp>
    </p:spTree>
    <p:extLst>
      <p:ext uri="{BB962C8B-B14F-4D97-AF65-F5344CB8AC3E}">
        <p14:creationId xmlns:p14="http://schemas.microsoft.com/office/powerpoint/2010/main" val="338878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your GPA</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1">
                    <a:lumMod val="65000"/>
                    <a:lumOff val="35000"/>
                  </a:schemeClr>
                </a:solidFill>
              </a:rPr>
              <a:t>Divide the total number of points by the total number of credit hours.  </a:t>
            </a:r>
          </a:p>
          <a:p>
            <a:pPr marL="0" indent="0">
              <a:buNone/>
            </a:pPr>
            <a:endParaRPr lang="en-US" dirty="0" smtClean="0">
              <a:solidFill>
                <a:schemeClr val="tx1">
                  <a:lumMod val="65000"/>
                  <a:lumOff val="35000"/>
                </a:schemeClr>
              </a:solidFill>
            </a:endParaRPr>
          </a:p>
          <a:p>
            <a:r>
              <a:rPr lang="en-US" dirty="0" smtClean="0">
                <a:solidFill>
                  <a:schemeClr val="tx1">
                    <a:lumMod val="65000"/>
                    <a:lumOff val="35000"/>
                  </a:schemeClr>
                </a:solidFill>
              </a:rPr>
              <a:t>Example:</a:t>
            </a:r>
          </a:p>
          <a:p>
            <a:pPr marL="365760" lvl="1" indent="0">
              <a:buNone/>
            </a:pPr>
            <a:r>
              <a:rPr lang="en-US" u="sng" dirty="0" smtClean="0">
                <a:solidFill>
                  <a:schemeClr val="tx1">
                    <a:lumMod val="65000"/>
                    <a:lumOff val="35000"/>
                  </a:schemeClr>
                </a:solidFill>
              </a:rPr>
              <a:t>Class &amp; Credit hrs.</a:t>
            </a:r>
            <a:r>
              <a:rPr lang="en-US" dirty="0" smtClean="0">
                <a:solidFill>
                  <a:schemeClr val="tx1">
                    <a:lumMod val="65000"/>
                    <a:lumOff val="35000"/>
                  </a:schemeClr>
                </a:solidFill>
              </a:rPr>
              <a:t>       </a:t>
            </a:r>
            <a:r>
              <a:rPr lang="en-US" u="sng" dirty="0" smtClean="0">
                <a:solidFill>
                  <a:schemeClr val="tx1">
                    <a:lumMod val="65000"/>
                    <a:lumOff val="35000"/>
                  </a:schemeClr>
                </a:solidFill>
              </a:rPr>
              <a:t>Grades</a:t>
            </a:r>
            <a:r>
              <a:rPr lang="en-US" dirty="0" smtClean="0">
                <a:solidFill>
                  <a:schemeClr val="tx1">
                    <a:lumMod val="65000"/>
                    <a:lumOff val="35000"/>
                  </a:schemeClr>
                </a:solidFill>
              </a:rPr>
              <a:t>	    </a:t>
            </a:r>
            <a:r>
              <a:rPr lang="en-US" u="sng" dirty="0" smtClean="0">
                <a:solidFill>
                  <a:schemeClr val="tx1">
                    <a:lumMod val="65000"/>
                    <a:lumOff val="35000"/>
                  </a:schemeClr>
                </a:solidFill>
              </a:rPr>
              <a:t>Credit Hrs. x Grades </a:t>
            </a:r>
            <a:endParaRPr lang="en-US" dirty="0" smtClean="0">
              <a:solidFill>
                <a:schemeClr val="tx1">
                  <a:lumMod val="65000"/>
                  <a:lumOff val="35000"/>
                </a:schemeClr>
              </a:solidFill>
            </a:endParaRPr>
          </a:p>
        </p:txBody>
      </p:sp>
      <p:sp>
        <p:nvSpPr>
          <p:cNvPr id="4" name="TextBox 3"/>
          <p:cNvSpPr txBox="1"/>
          <p:nvPr/>
        </p:nvSpPr>
        <p:spPr>
          <a:xfrm>
            <a:off x="3276600" y="2438400"/>
            <a:ext cx="1676400" cy="369332"/>
          </a:xfrm>
          <a:prstGeom prst="rect">
            <a:avLst/>
          </a:prstGeom>
          <a:noFill/>
        </p:spPr>
        <p:txBody>
          <a:bodyPr wrap="square" rtlCol="0">
            <a:spAutoFit/>
          </a:bodyPr>
          <a:lstStyle/>
          <a:p>
            <a:r>
              <a:rPr lang="en-US" dirty="0" smtClean="0">
                <a:solidFill>
                  <a:schemeClr val="tx1">
                    <a:lumMod val="65000"/>
                    <a:lumOff val="35000"/>
                  </a:schemeClr>
                </a:solidFill>
              </a:rPr>
              <a:t>27/9 = 3.0</a:t>
            </a:r>
            <a:endParaRPr lang="en-US" dirty="0">
              <a:solidFill>
                <a:schemeClr val="tx1">
                  <a:lumMod val="65000"/>
                  <a:lumOff val="35000"/>
                </a:schemeClr>
              </a:solidFill>
            </a:endParaRPr>
          </a:p>
        </p:txBody>
      </p:sp>
      <p:sp>
        <p:nvSpPr>
          <p:cNvPr id="5" name="TextBox 4"/>
          <p:cNvSpPr txBox="1"/>
          <p:nvPr/>
        </p:nvSpPr>
        <p:spPr>
          <a:xfrm>
            <a:off x="3276600" y="2895600"/>
            <a:ext cx="4114800" cy="369332"/>
          </a:xfrm>
          <a:prstGeom prst="rect">
            <a:avLst/>
          </a:prstGeom>
          <a:noFill/>
        </p:spPr>
        <p:txBody>
          <a:bodyPr wrap="square" rtlCol="0">
            <a:spAutoFit/>
          </a:bodyPr>
          <a:lstStyle/>
          <a:p>
            <a:r>
              <a:rPr lang="en-US" dirty="0" smtClean="0">
                <a:solidFill>
                  <a:schemeClr val="tx1">
                    <a:lumMod val="65000"/>
                    <a:lumOff val="35000"/>
                  </a:schemeClr>
                </a:solidFill>
              </a:rPr>
              <a:t>The student’s GPA is 3.0</a:t>
            </a:r>
          </a:p>
        </p:txBody>
      </p:sp>
      <p:sp>
        <p:nvSpPr>
          <p:cNvPr id="9" name="TextBox 8"/>
          <p:cNvSpPr txBox="1"/>
          <p:nvPr/>
        </p:nvSpPr>
        <p:spPr>
          <a:xfrm>
            <a:off x="1143000" y="4267200"/>
            <a:ext cx="7696200" cy="369332"/>
          </a:xfrm>
          <a:prstGeom prst="rect">
            <a:avLst/>
          </a:prstGeom>
          <a:noFill/>
        </p:spPr>
        <p:txBody>
          <a:bodyPr wrap="square" rtlCol="0">
            <a:spAutoFit/>
          </a:bodyPr>
          <a:lstStyle/>
          <a:p>
            <a:pPr marL="0" lvl="1"/>
            <a:r>
              <a:rPr lang="en-US" dirty="0" smtClean="0">
                <a:solidFill>
                  <a:schemeClr val="tx1">
                    <a:lumMod val="65000"/>
                    <a:lumOff val="35000"/>
                  </a:schemeClr>
                </a:solidFill>
              </a:rPr>
              <a:t>HIST  1</a:t>
            </a:r>
            <a:r>
              <a:rPr lang="en-US" b="1" u="sng" dirty="0" smtClean="0">
                <a:solidFill>
                  <a:schemeClr val="tx1">
                    <a:lumMod val="65000"/>
                    <a:lumOff val="35000"/>
                  </a:schemeClr>
                </a:solidFill>
              </a:rPr>
              <a:t>3</a:t>
            </a:r>
            <a:r>
              <a:rPr lang="en-US" dirty="0" smtClean="0">
                <a:solidFill>
                  <a:schemeClr val="tx1">
                    <a:lumMod val="65000"/>
                    <a:lumOff val="35000"/>
                  </a:schemeClr>
                </a:solidFill>
              </a:rPr>
              <a:t>01	        	</a:t>
            </a:r>
            <a:r>
              <a:rPr lang="en-US" dirty="0">
                <a:solidFill>
                  <a:schemeClr val="tx1">
                    <a:lumMod val="65000"/>
                    <a:lumOff val="35000"/>
                  </a:schemeClr>
                </a:solidFill>
              </a:rPr>
              <a:t> </a:t>
            </a:r>
            <a:r>
              <a:rPr lang="en-US" dirty="0" smtClean="0">
                <a:solidFill>
                  <a:schemeClr val="tx1">
                    <a:lumMod val="65000"/>
                    <a:lumOff val="35000"/>
                  </a:schemeClr>
                </a:solidFill>
              </a:rPr>
              <a:t> 	</a:t>
            </a:r>
            <a:r>
              <a:rPr lang="en-US" dirty="0">
                <a:solidFill>
                  <a:schemeClr val="tx1">
                    <a:lumMod val="65000"/>
                    <a:lumOff val="35000"/>
                  </a:schemeClr>
                </a:solidFill>
              </a:rPr>
              <a:t>	</a:t>
            </a:r>
            <a:r>
              <a:rPr lang="en-US" dirty="0" smtClean="0">
                <a:solidFill>
                  <a:schemeClr val="tx1">
                    <a:lumMod val="65000"/>
                    <a:lumOff val="35000"/>
                  </a:schemeClr>
                </a:solidFill>
              </a:rPr>
              <a:t>	B = </a:t>
            </a:r>
            <a:r>
              <a:rPr lang="en-US" dirty="0">
                <a:solidFill>
                  <a:schemeClr val="tx1">
                    <a:lumMod val="65000"/>
                    <a:lumOff val="35000"/>
                  </a:schemeClr>
                </a:solidFill>
              </a:rPr>
              <a:t>3</a:t>
            </a:r>
            <a:r>
              <a:rPr lang="en-US" dirty="0" smtClean="0">
                <a:solidFill>
                  <a:schemeClr val="tx1">
                    <a:lumMod val="65000"/>
                    <a:lumOff val="35000"/>
                  </a:schemeClr>
                </a:solidFill>
              </a:rPr>
              <a:t>.0			3x3 = </a:t>
            </a:r>
            <a:r>
              <a:rPr lang="en-US" dirty="0">
                <a:solidFill>
                  <a:schemeClr val="tx1">
                    <a:lumMod val="65000"/>
                    <a:lumOff val="35000"/>
                  </a:schemeClr>
                </a:solidFill>
              </a:rPr>
              <a:t>9</a:t>
            </a:r>
          </a:p>
        </p:txBody>
      </p:sp>
      <p:sp>
        <p:nvSpPr>
          <p:cNvPr id="10" name="TextBox 9"/>
          <p:cNvSpPr txBox="1"/>
          <p:nvPr/>
        </p:nvSpPr>
        <p:spPr>
          <a:xfrm>
            <a:off x="1126067" y="4572000"/>
            <a:ext cx="7124700" cy="369332"/>
          </a:xfrm>
          <a:prstGeom prst="rect">
            <a:avLst/>
          </a:prstGeom>
          <a:noFill/>
        </p:spPr>
        <p:txBody>
          <a:bodyPr wrap="square" rtlCol="0">
            <a:spAutoFit/>
          </a:bodyPr>
          <a:lstStyle/>
          <a:p>
            <a:pPr marL="0" lvl="1"/>
            <a:r>
              <a:rPr lang="en-US" dirty="0" smtClean="0">
                <a:solidFill>
                  <a:schemeClr val="tx1">
                    <a:lumMod val="65000"/>
                    <a:lumOff val="35000"/>
                  </a:schemeClr>
                </a:solidFill>
              </a:rPr>
              <a:t>MATH 1</a:t>
            </a:r>
            <a:r>
              <a:rPr lang="en-US" b="1" u="sng" dirty="0" smtClean="0">
                <a:solidFill>
                  <a:schemeClr val="tx1">
                    <a:lumMod val="65000"/>
                    <a:lumOff val="35000"/>
                  </a:schemeClr>
                </a:solidFill>
              </a:rPr>
              <a:t>3</a:t>
            </a:r>
            <a:r>
              <a:rPr lang="en-US" dirty="0" smtClean="0">
                <a:solidFill>
                  <a:schemeClr val="tx1">
                    <a:lumMod val="65000"/>
                    <a:lumOff val="35000"/>
                  </a:schemeClr>
                </a:solidFill>
              </a:rPr>
              <a:t>14	       	   			C = 2.0			3x2 =   6</a:t>
            </a:r>
          </a:p>
        </p:txBody>
      </p:sp>
      <p:sp>
        <p:nvSpPr>
          <p:cNvPr id="11" name="TextBox 10"/>
          <p:cNvSpPr txBox="1"/>
          <p:nvPr/>
        </p:nvSpPr>
        <p:spPr>
          <a:xfrm>
            <a:off x="1143000" y="4876800"/>
            <a:ext cx="7162800" cy="369332"/>
          </a:xfrm>
          <a:prstGeom prst="rect">
            <a:avLst/>
          </a:prstGeom>
          <a:noFill/>
        </p:spPr>
        <p:txBody>
          <a:bodyPr wrap="square" rtlCol="0">
            <a:spAutoFit/>
          </a:bodyPr>
          <a:lstStyle/>
          <a:p>
            <a:pPr marL="0" lvl="1"/>
            <a:r>
              <a:rPr lang="en-US" dirty="0" smtClean="0">
                <a:solidFill>
                  <a:schemeClr val="tx1">
                    <a:lumMod val="65000"/>
                    <a:lumOff val="35000"/>
                  </a:schemeClr>
                </a:solidFill>
              </a:rPr>
              <a:t>PSYC 2</a:t>
            </a:r>
            <a:r>
              <a:rPr lang="en-US" b="1" u="sng" dirty="0" smtClean="0">
                <a:solidFill>
                  <a:schemeClr val="tx1">
                    <a:lumMod val="65000"/>
                    <a:lumOff val="35000"/>
                  </a:schemeClr>
                </a:solidFill>
              </a:rPr>
              <a:t>3</a:t>
            </a:r>
            <a:r>
              <a:rPr lang="en-US" dirty="0" smtClean="0">
                <a:solidFill>
                  <a:schemeClr val="tx1">
                    <a:lumMod val="65000"/>
                    <a:lumOff val="35000"/>
                  </a:schemeClr>
                </a:solidFill>
              </a:rPr>
              <a:t>01	     	 			A = 4.0			3x4 = 12</a:t>
            </a:r>
          </a:p>
        </p:txBody>
      </p:sp>
      <p:sp>
        <p:nvSpPr>
          <p:cNvPr id="12" name="TextBox 11"/>
          <p:cNvSpPr txBox="1"/>
          <p:nvPr/>
        </p:nvSpPr>
        <p:spPr>
          <a:xfrm>
            <a:off x="1828800" y="5257800"/>
            <a:ext cx="1752600" cy="369332"/>
          </a:xfrm>
          <a:prstGeom prst="rect">
            <a:avLst/>
          </a:prstGeom>
          <a:noFill/>
        </p:spPr>
        <p:txBody>
          <a:bodyPr wrap="square" rtlCol="0">
            <a:spAutoFit/>
          </a:bodyPr>
          <a:lstStyle/>
          <a:p>
            <a:r>
              <a:rPr lang="en-US" dirty="0" smtClean="0">
                <a:solidFill>
                  <a:schemeClr val="tx1">
                    <a:lumMod val="65000"/>
                    <a:lumOff val="35000"/>
                  </a:schemeClr>
                </a:solidFill>
              </a:rPr>
              <a:t>9 credit hours</a:t>
            </a:r>
            <a:endParaRPr lang="en-US" dirty="0">
              <a:solidFill>
                <a:schemeClr val="tx1">
                  <a:lumMod val="65000"/>
                  <a:lumOff val="35000"/>
                </a:schemeClr>
              </a:solidFill>
            </a:endParaRPr>
          </a:p>
        </p:txBody>
      </p:sp>
      <p:sp>
        <p:nvSpPr>
          <p:cNvPr id="13" name="TextBox 12"/>
          <p:cNvSpPr txBox="1"/>
          <p:nvPr/>
        </p:nvSpPr>
        <p:spPr>
          <a:xfrm>
            <a:off x="7391400" y="5246914"/>
            <a:ext cx="1752600" cy="369332"/>
          </a:xfrm>
          <a:prstGeom prst="rect">
            <a:avLst/>
          </a:prstGeom>
          <a:noFill/>
        </p:spPr>
        <p:txBody>
          <a:bodyPr wrap="square" rtlCol="0">
            <a:spAutoFit/>
          </a:bodyPr>
          <a:lstStyle/>
          <a:p>
            <a:r>
              <a:rPr lang="en-US" dirty="0" smtClean="0">
                <a:solidFill>
                  <a:schemeClr val="tx1">
                    <a:lumMod val="65000"/>
                    <a:lumOff val="35000"/>
                  </a:schemeClr>
                </a:solidFill>
              </a:rPr>
              <a:t>27 total points</a:t>
            </a:r>
            <a:endParaRPr lang="en-US" dirty="0">
              <a:solidFill>
                <a:schemeClr val="tx1">
                  <a:lumMod val="65000"/>
                  <a:lumOff val="35000"/>
                </a:schemeClr>
              </a:solidFill>
            </a:endParaRPr>
          </a:p>
        </p:txBody>
      </p:sp>
      <p:sp>
        <p:nvSpPr>
          <p:cNvPr id="14" name="TextBox 13"/>
          <p:cNvSpPr txBox="1"/>
          <p:nvPr/>
        </p:nvSpPr>
        <p:spPr>
          <a:xfrm>
            <a:off x="7222067" y="2124187"/>
            <a:ext cx="2057400" cy="1754327"/>
          </a:xfrm>
          <a:prstGeom prst="rect">
            <a:avLst/>
          </a:prstGeom>
          <a:noFill/>
        </p:spPr>
        <p:txBody>
          <a:bodyPr wrap="square" rtlCol="0">
            <a:spAutoFit/>
          </a:bodyPr>
          <a:lstStyle/>
          <a:p>
            <a:pPr lvl="1"/>
            <a:r>
              <a:rPr lang="en-US" dirty="0" smtClean="0">
                <a:solidFill>
                  <a:schemeClr val="tx1">
                    <a:lumMod val="65000"/>
                    <a:lumOff val="35000"/>
                  </a:schemeClr>
                </a:solidFill>
              </a:rPr>
              <a:t>A = 4.0</a:t>
            </a:r>
          </a:p>
          <a:p>
            <a:pPr lvl="1"/>
            <a:r>
              <a:rPr lang="en-US" dirty="0" smtClean="0">
                <a:solidFill>
                  <a:schemeClr val="tx1">
                    <a:lumMod val="65000"/>
                    <a:lumOff val="35000"/>
                  </a:schemeClr>
                </a:solidFill>
              </a:rPr>
              <a:t>B = 3.0</a:t>
            </a:r>
          </a:p>
          <a:p>
            <a:pPr lvl="1"/>
            <a:r>
              <a:rPr lang="en-US" dirty="0" smtClean="0">
                <a:solidFill>
                  <a:schemeClr val="tx1">
                    <a:lumMod val="65000"/>
                    <a:lumOff val="35000"/>
                  </a:schemeClr>
                </a:solidFill>
              </a:rPr>
              <a:t>C = 2.0</a:t>
            </a:r>
          </a:p>
          <a:p>
            <a:pPr lvl="1"/>
            <a:r>
              <a:rPr lang="en-US" dirty="0" smtClean="0">
                <a:solidFill>
                  <a:schemeClr val="tx1">
                    <a:lumMod val="65000"/>
                    <a:lumOff val="35000"/>
                  </a:schemeClr>
                </a:solidFill>
              </a:rPr>
              <a:t>D = 1.0</a:t>
            </a:r>
          </a:p>
          <a:p>
            <a:pPr lvl="1"/>
            <a:r>
              <a:rPr lang="en-US" dirty="0" smtClean="0">
                <a:solidFill>
                  <a:schemeClr val="tx1">
                    <a:lumMod val="65000"/>
                    <a:lumOff val="35000"/>
                  </a:schemeClr>
                </a:solidFill>
              </a:rPr>
              <a:t>F = 0.0</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470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ON-LINE GPA CALCULATOR</a:t>
            </a:r>
            <a:endParaRPr lang="en-US" b="1" dirty="0"/>
          </a:p>
        </p:txBody>
      </p:sp>
      <p:sp>
        <p:nvSpPr>
          <p:cNvPr id="3" name="Content Placeholder 2"/>
          <p:cNvSpPr>
            <a:spLocks noGrp="1"/>
          </p:cNvSpPr>
          <p:nvPr>
            <p:ph sz="quarter" idx="1"/>
          </p:nvPr>
        </p:nvSpPr>
        <p:spPr>
          <a:xfrm>
            <a:off x="381000" y="1600200"/>
            <a:ext cx="8385048" cy="3505200"/>
          </a:xfrm>
        </p:spPr>
        <p:txBody>
          <a:bodyPr/>
          <a:lstStyle/>
          <a:p>
            <a:pPr marL="0" indent="0">
              <a:buNone/>
            </a:pPr>
            <a:r>
              <a:rPr lang="en-US" sz="4000" b="1" dirty="0" smtClean="0">
                <a:solidFill>
                  <a:srgbClr val="FF0000"/>
                </a:solidFill>
                <a:hlinkClick r:id="rId2"/>
              </a:rPr>
              <a:t>UHD On-line GPA Calculator</a:t>
            </a:r>
          </a:p>
          <a:p>
            <a:r>
              <a:rPr lang="en-US" dirty="0">
                <a:hlinkClick r:id="rId2"/>
              </a:rPr>
              <a:t>https://</a:t>
            </a:r>
            <a:r>
              <a:rPr lang="en-US" dirty="0" smtClean="0">
                <a:hlinkClick r:id="rId2"/>
              </a:rPr>
              <a:t>www.uhd.edu/academics/advising/Pages/academic-advising-aac-gpa.aspx</a:t>
            </a:r>
            <a:endParaRPr lang="en-US" dirty="0" smtClean="0"/>
          </a:p>
          <a:p>
            <a:endParaRPr lang="en-US" dirty="0"/>
          </a:p>
          <a:p>
            <a:endParaRPr lang="en-US" dirty="0"/>
          </a:p>
        </p:txBody>
      </p:sp>
    </p:spTree>
    <p:extLst>
      <p:ext uri="{BB962C8B-B14F-4D97-AF65-F5344CB8AC3E}">
        <p14:creationId xmlns:p14="http://schemas.microsoft.com/office/powerpoint/2010/main" val="198590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 I improve my GPA?</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r>
              <a:rPr lang="en-US" dirty="0" smtClean="0"/>
              <a:t>The fastest way to improve your GPA is to retake courses you failed.  </a:t>
            </a:r>
          </a:p>
        </p:txBody>
      </p:sp>
    </p:spTree>
    <p:extLst>
      <p:ext uri="{BB962C8B-B14F-4D97-AF65-F5344CB8AC3E}">
        <p14:creationId xmlns:p14="http://schemas.microsoft.com/office/powerpoint/2010/main" val="37497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459"/>
            <a:ext cx="8229600" cy="778509"/>
          </a:xfrm>
        </p:spPr>
        <p:txBody>
          <a:bodyPr>
            <a:normAutofit/>
          </a:bodyPr>
          <a:lstStyle/>
          <a:p>
            <a:r>
              <a:rPr lang="en-US" dirty="0" smtClean="0"/>
              <a:t>Financial Aid Issues</a:t>
            </a:r>
            <a:endParaRPr lang="en-US" dirty="0"/>
          </a:p>
        </p:txBody>
      </p:sp>
      <p:sp>
        <p:nvSpPr>
          <p:cNvPr id="3" name="Content Placeholder 2"/>
          <p:cNvSpPr>
            <a:spLocks noGrp="1"/>
          </p:cNvSpPr>
          <p:nvPr>
            <p:ph idx="1"/>
          </p:nvPr>
        </p:nvSpPr>
        <p:spPr>
          <a:xfrm>
            <a:off x="137160" y="1170432"/>
            <a:ext cx="8814816" cy="5056632"/>
          </a:xfrm>
        </p:spPr>
        <p:txBody>
          <a:bodyPr>
            <a:normAutofit fontScale="92500" lnSpcReduction="20000"/>
          </a:bodyPr>
          <a:lstStyle/>
          <a:p>
            <a:r>
              <a:rPr lang="en-US" dirty="0" smtClean="0"/>
              <a:t>Student must successfully meet the minimum cumulative GPA of 2.0</a:t>
            </a:r>
          </a:p>
          <a:p>
            <a:r>
              <a:rPr lang="en-US" dirty="0" smtClean="0"/>
              <a:t>Student must meet Ratio requirements and progress toward graduation by successfully completing 67% of the cumulative units attempted</a:t>
            </a:r>
          </a:p>
          <a:p>
            <a:endParaRPr lang="en-US" dirty="0" smtClean="0"/>
          </a:p>
          <a:p>
            <a:pPr lvl="2"/>
            <a:r>
              <a:rPr lang="en-US" dirty="0" smtClean="0"/>
              <a:t>Ratio=Cumulative number of credit hours successfully completed</a:t>
            </a:r>
          </a:p>
          <a:p>
            <a:pPr lvl="2"/>
            <a:r>
              <a:rPr lang="en-US" dirty="0" smtClean="0"/>
              <a:t>Cumulative number of credit hours attempted.</a:t>
            </a:r>
          </a:p>
          <a:p>
            <a:pPr lvl="2"/>
            <a:r>
              <a:rPr lang="en-US" dirty="0" smtClean="0"/>
              <a:t>Attempted: not dependent on whether the student received financial aid.</a:t>
            </a:r>
          </a:p>
          <a:p>
            <a:r>
              <a:rPr lang="en-US" dirty="0" smtClean="0"/>
              <a:t>Financial Aid Call Center # 713-718-2000, Option #2</a:t>
            </a:r>
          </a:p>
          <a:p>
            <a:pPr marL="0" indent="0">
              <a:buNone/>
            </a:pPr>
            <a:r>
              <a:rPr lang="en-US" dirty="0" smtClean="0"/>
              <a:t>                                          OR  713/718-8490</a:t>
            </a:r>
          </a:p>
        </p:txBody>
      </p:sp>
      <p:sp>
        <p:nvSpPr>
          <p:cNvPr id="4" name="Slide Number Placeholder 3"/>
          <p:cNvSpPr>
            <a:spLocks noGrp="1"/>
          </p:cNvSpPr>
          <p:nvPr>
            <p:ph type="sldNum" sz="quarter" idx="10"/>
          </p:nvPr>
        </p:nvSpPr>
        <p:spPr/>
        <p:txBody>
          <a:bodyPr/>
          <a:lstStyle/>
          <a:p>
            <a:fld id="{1F01F34D-5D1D-FA47-B37F-CEB7C4005743}" type="slidenum">
              <a:rPr lang="en-US" smtClean="0"/>
              <a:pPr/>
              <a:t>17</a:t>
            </a:fld>
            <a:endParaRPr lang="en-US" dirty="0"/>
          </a:p>
        </p:txBody>
      </p:sp>
    </p:spTree>
    <p:extLst>
      <p:ext uri="{BB962C8B-B14F-4D97-AF65-F5344CB8AC3E}">
        <p14:creationId xmlns:p14="http://schemas.microsoft.com/office/powerpoint/2010/main" val="109237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SQ4R Method of Study</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b="1" u="sng" dirty="0" smtClean="0"/>
              <a:t>S</a:t>
            </a:r>
            <a:r>
              <a:rPr lang="en-US" dirty="0" smtClean="0"/>
              <a:t>can the chapter – Read the introduction, read the subtitles, notice pictures, graphs, bold words, and read the questions at the end of the chapter.</a:t>
            </a:r>
          </a:p>
          <a:p>
            <a:pPr marL="514350" indent="-514350">
              <a:buFont typeface="+mj-lt"/>
              <a:buAutoNum type="arabicPeriod"/>
            </a:pPr>
            <a:r>
              <a:rPr lang="en-US" b="1" u="sng" dirty="0" smtClean="0"/>
              <a:t>Q</a:t>
            </a:r>
            <a:r>
              <a:rPr lang="en-US" dirty="0" smtClean="0"/>
              <a:t>uestion – Turn the first subtitle into a question</a:t>
            </a:r>
          </a:p>
          <a:p>
            <a:pPr marL="514350" indent="-514350">
              <a:buFont typeface="+mj-lt"/>
              <a:buAutoNum type="arabicPeriod"/>
            </a:pPr>
            <a:r>
              <a:rPr lang="en-US" b="1" u="sng" dirty="0" smtClean="0"/>
              <a:t>R</a:t>
            </a:r>
            <a:r>
              <a:rPr lang="en-US" dirty="0" smtClean="0"/>
              <a:t>ead – Read from the first subtitle to the next one</a:t>
            </a:r>
          </a:p>
          <a:p>
            <a:pPr marL="514350" indent="-514350">
              <a:buFont typeface="+mj-lt"/>
              <a:buAutoNum type="arabicPeriod"/>
            </a:pPr>
            <a:r>
              <a:rPr lang="en-US" b="1" u="sng" dirty="0" smtClean="0"/>
              <a:t>R</a:t>
            </a:r>
            <a:r>
              <a:rPr lang="en-US" dirty="0" smtClean="0"/>
              <a:t>espond – Answer your question</a:t>
            </a:r>
            <a:endParaRPr lang="en-US" dirty="0"/>
          </a:p>
          <a:p>
            <a:pPr marL="514350" indent="-514350">
              <a:buFont typeface="+mj-lt"/>
              <a:buAutoNum type="arabicPeriod"/>
            </a:pPr>
            <a:r>
              <a:rPr lang="en-US" dirty="0" smtClean="0"/>
              <a:t>W</a:t>
            </a:r>
            <a:r>
              <a:rPr lang="en-US" b="1" u="sng" dirty="0" smtClean="0"/>
              <a:t>r</a:t>
            </a:r>
            <a:r>
              <a:rPr lang="en-US" dirty="0" smtClean="0"/>
              <a:t>ite – Using Cornell notes, write your question on the 1/3 portion of your note paper and the answer on the 2/3 section of the page. Continue in this manner through the remainder of the chapter.</a:t>
            </a:r>
          </a:p>
          <a:p>
            <a:pPr marL="0" indent="0">
              <a:buNone/>
            </a:pPr>
            <a:endParaRPr lang="en-US" dirty="0"/>
          </a:p>
        </p:txBody>
      </p:sp>
    </p:spTree>
    <p:extLst>
      <p:ext uri="{BB962C8B-B14F-4D97-AF65-F5344CB8AC3E}">
        <p14:creationId xmlns:p14="http://schemas.microsoft.com/office/powerpoint/2010/main" val="4249089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SQ4R Continued</a:t>
            </a:r>
            <a:endParaRPr lang="en-US" dirty="0"/>
          </a:p>
        </p:txBody>
      </p:sp>
      <p:sp>
        <p:nvSpPr>
          <p:cNvPr id="3" name="Content Placeholder 2"/>
          <p:cNvSpPr>
            <a:spLocks noGrp="1"/>
          </p:cNvSpPr>
          <p:nvPr>
            <p:ph idx="1"/>
          </p:nvPr>
        </p:nvSpPr>
        <p:spPr/>
        <p:txBody>
          <a:bodyPr/>
          <a:lstStyle/>
          <a:p>
            <a:pPr marL="0" indent="0">
              <a:buNone/>
            </a:pPr>
            <a:r>
              <a:rPr lang="en-US" dirty="0" smtClean="0"/>
              <a:t>6. </a:t>
            </a:r>
            <a:r>
              <a:rPr lang="en-US" b="1" u="sng" dirty="0" smtClean="0"/>
              <a:t>R</a:t>
            </a:r>
            <a:r>
              <a:rPr lang="en-US" dirty="0" smtClean="0"/>
              <a:t>eview – Answer the questions at the end of the chapter. When you study for your test, cover the right side of the paper and try to answer the questions you responded to.</a:t>
            </a:r>
            <a:endParaRPr lang="en-US" dirty="0"/>
          </a:p>
        </p:txBody>
      </p:sp>
      <p:sp>
        <p:nvSpPr>
          <p:cNvPr id="4" name="Rectangle 3"/>
          <p:cNvSpPr/>
          <p:nvPr/>
        </p:nvSpPr>
        <p:spPr>
          <a:xfrm>
            <a:off x="720790" y="3564295"/>
            <a:ext cx="1700677" cy="27444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1392593" y="3331029"/>
            <a:ext cx="1" cy="306977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60137" y="3415004"/>
            <a:ext cx="3694922" cy="2800767"/>
          </a:xfrm>
          <a:prstGeom prst="rect">
            <a:avLst/>
          </a:prstGeom>
          <a:noFill/>
        </p:spPr>
        <p:txBody>
          <a:bodyPr wrap="square" rtlCol="0">
            <a:spAutoFit/>
          </a:bodyPr>
          <a:lstStyle/>
          <a:p>
            <a:endParaRPr lang="en-US" dirty="0" smtClean="0"/>
          </a:p>
          <a:p>
            <a:r>
              <a:rPr lang="en-US" dirty="0" smtClean="0"/>
              <a:t>Cornell Notes – </a:t>
            </a:r>
          </a:p>
          <a:p>
            <a:pPr marL="342900" indent="-342900">
              <a:buAutoNum type="arabicPeriod"/>
            </a:pPr>
            <a:r>
              <a:rPr lang="en-US" sz="1400" dirty="0" smtClean="0"/>
              <a:t>Keep your work organized by subject and date</a:t>
            </a:r>
          </a:p>
          <a:p>
            <a:pPr marL="342900" indent="-342900">
              <a:buAutoNum type="arabicPeriod"/>
            </a:pPr>
            <a:r>
              <a:rPr lang="en-US" sz="1400" dirty="0" smtClean="0"/>
              <a:t>Use page numbers and identify the chapter</a:t>
            </a:r>
          </a:p>
          <a:p>
            <a:pPr marL="342900" indent="-342900">
              <a:buAutoNum type="arabicPeriod"/>
            </a:pPr>
            <a:r>
              <a:rPr lang="en-US" sz="1400" dirty="0" smtClean="0"/>
              <a:t>Keep papers from class with your notes</a:t>
            </a:r>
          </a:p>
          <a:p>
            <a:pPr marL="342900" indent="-342900">
              <a:buAutoNum type="arabicPeriod"/>
            </a:pPr>
            <a:r>
              <a:rPr lang="en-US" sz="1400" dirty="0" smtClean="0"/>
              <a:t>Read the entire syllabus on the first day</a:t>
            </a:r>
          </a:p>
          <a:p>
            <a:pPr marL="342900" indent="-342900">
              <a:buAutoNum type="arabicPeriod"/>
            </a:pPr>
            <a:r>
              <a:rPr lang="en-US" sz="1400" dirty="0" smtClean="0"/>
              <a:t>Write a SMART goal for each of your classes</a:t>
            </a:r>
          </a:p>
          <a:p>
            <a:pPr marL="342900" indent="-342900">
              <a:buAutoNum type="arabicPeriod"/>
            </a:pPr>
            <a:r>
              <a:rPr lang="en-US" sz="1400" dirty="0" smtClean="0"/>
              <a:t>Use backwards planning to assure assignments are completed on time</a:t>
            </a:r>
          </a:p>
          <a:p>
            <a:pPr marL="342900" indent="-342900">
              <a:buAutoNum type="arabicPeriod"/>
            </a:pPr>
            <a:r>
              <a:rPr lang="en-US" sz="1400" dirty="0" smtClean="0"/>
              <a:t>Make use of online assistance and tools</a:t>
            </a:r>
          </a:p>
          <a:p>
            <a:pPr marL="342900" indent="-342900">
              <a:buAutoNum type="arabicPeriod"/>
            </a:pPr>
            <a:endParaRPr lang="en-US" sz="1400" dirty="0"/>
          </a:p>
        </p:txBody>
      </p:sp>
      <p:sp>
        <p:nvSpPr>
          <p:cNvPr id="13" name="TextBox 12"/>
          <p:cNvSpPr txBox="1"/>
          <p:nvPr/>
        </p:nvSpPr>
        <p:spPr>
          <a:xfrm>
            <a:off x="783771" y="3564295"/>
            <a:ext cx="608821" cy="1015663"/>
          </a:xfrm>
          <a:prstGeom prst="rect">
            <a:avLst/>
          </a:prstGeom>
          <a:noFill/>
        </p:spPr>
        <p:txBody>
          <a:bodyPr wrap="square" rtlCol="0">
            <a:spAutoFit/>
          </a:bodyPr>
          <a:lstStyle/>
          <a:p>
            <a:r>
              <a:rPr lang="en-US" dirty="0" smtClean="0"/>
              <a:t>1/3</a:t>
            </a:r>
          </a:p>
          <a:p>
            <a:r>
              <a:rPr lang="en-US" sz="1050" dirty="0" smtClean="0"/>
              <a:t>Questions</a:t>
            </a:r>
          </a:p>
          <a:p>
            <a:r>
              <a:rPr lang="en-US" sz="1050" dirty="0" smtClean="0"/>
              <a:t>Key Words</a:t>
            </a:r>
            <a:endParaRPr lang="en-US" sz="1050" dirty="0"/>
          </a:p>
        </p:txBody>
      </p:sp>
      <p:sp>
        <p:nvSpPr>
          <p:cNvPr id="14" name="TextBox 13"/>
          <p:cNvSpPr txBox="1"/>
          <p:nvPr/>
        </p:nvSpPr>
        <p:spPr>
          <a:xfrm>
            <a:off x="1484732" y="3564295"/>
            <a:ext cx="1139504" cy="854080"/>
          </a:xfrm>
          <a:prstGeom prst="rect">
            <a:avLst/>
          </a:prstGeom>
          <a:noFill/>
        </p:spPr>
        <p:txBody>
          <a:bodyPr wrap="square" rtlCol="0">
            <a:spAutoFit/>
          </a:bodyPr>
          <a:lstStyle/>
          <a:p>
            <a:r>
              <a:rPr lang="en-US" dirty="0" smtClean="0"/>
              <a:t>2/3</a:t>
            </a:r>
          </a:p>
          <a:p>
            <a:r>
              <a:rPr lang="en-US" sz="1050" dirty="0" smtClean="0"/>
              <a:t>Answers to questions</a:t>
            </a:r>
          </a:p>
          <a:p>
            <a:r>
              <a:rPr lang="en-US" sz="1050" dirty="0" smtClean="0"/>
              <a:t>Definitions</a:t>
            </a:r>
            <a:endParaRPr lang="en-US" sz="1050" dirty="0"/>
          </a:p>
        </p:txBody>
      </p:sp>
    </p:spTree>
    <p:extLst>
      <p:ext uri="{BB962C8B-B14F-4D97-AF65-F5344CB8AC3E}">
        <p14:creationId xmlns:p14="http://schemas.microsoft.com/office/powerpoint/2010/main" val="184948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to a new path!!</a:t>
            </a:r>
            <a:endParaRPr lang="en-US" dirty="0"/>
          </a:p>
        </p:txBody>
      </p:sp>
      <p:sp>
        <p:nvSpPr>
          <p:cNvPr id="3" name="Content Placeholder 2"/>
          <p:cNvSpPr>
            <a:spLocks noGrp="1"/>
          </p:cNvSpPr>
          <p:nvPr>
            <p:ph sz="quarter" idx="1"/>
          </p:nvPr>
        </p:nvSpPr>
        <p:spPr>
          <a:xfrm>
            <a:off x="457200" y="1905000"/>
            <a:ext cx="8686800" cy="4389120"/>
          </a:xfrm>
        </p:spPr>
        <p:txBody>
          <a:bodyPr>
            <a:normAutofit lnSpcReduction="10000"/>
          </a:bodyPr>
          <a:lstStyle/>
          <a:p>
            <a:r>
              <a:rPr lang="en-US" dirty="0" smtClean="0"/>
              <a:t>Why are you here?</a:t>
            </a:r>
          </a:p>
          <a:p>
            <a:pPr algn="ctr">
              <a:buNone/>
            </a:pPr>
            <a:r>
              <a:rPr lang="en-US" dirty="0" smtClean="0"/>
              <a:t>ACADEMIC </a:t>
            </a:r>
            <a:r>
              <a:rPr lang="en-US" u="sng" dirty="0" smtClean="0"/>
              <a:t>suspension </a:t>
            </a:r>
          </a:p>
          <a:p>
            <a:pPr algn="ctr">
              <a:buNone/>
            </a:pPr>
            <a:r>
              <a:rPr lang="en-US" dirty="0" smtClean="0"/>
              <a:t>or </a:t>
            </a:r>
          </a:p>
          <a:p>
            <a:pPr algn="ctr">
              <a:buNone/>
            </a:pPr>
            <a:r>
              <a:rPr lang="en-US" dirty="0" smtClean="0"/>
              <a:t>ACADEMIC </a:t>
            </a:r>
            <a:r>
              <a:rPr lang="en-US" u="sng" dirty="0" smtClean="0"/>
              <a:t>probation</a:t>
            </a:r>
          </a:p>
          <a:p>
            <a:pPr>
              <a:buNone/>
            </a:pPr>
            <a:endParaRPr lang="en-US" dirty="0" smtClean="0"/>
          </a:p>
          <a:p>
            <a:r>
              <a:rPr lang="en-US" dirty="0" smtClean="0"/>
              <a:t>What are you expected to do?</a:t>
            </a:r>
          </a:p>
          <a:p>
            <a:pPr lvl="1"/>
            <a:r>
              <a:rPr lang="en-US" u="sng" dirty="0" smtClean="0"/>
              <a:t>Participate </a:t>
            </a:r>
            <a:r>
              <a:rPr lang="en-US" dirty="0" smtClean="0"/>
              <a:t>in SLIP program this semester</a:t>
            </a:r>
          </a:p>
          <a:p>
            <a:pPr lvl="1"/>
            <a:r>
              <a:rPr lang="en-US" dirty="0" smtClean="0"/>
              <a:t>Get better grades</a:t>
            </a:r>
          </a:p>
        </p:txBody>
      </p:sp>
    </p:spTree>
    <p:extLst>
      <p:ext uri="{BB962C8B-B14F-4D97-AF65-F5344CB8AC3E}">
        <p14:creationId xmlns:p14="http://schemas.microsoft.com/office/powerpoint/2010/main" val="3312404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3" name="Content Placeholder 2"/>
          <p:cNvSpPr>
            <a:spLocks noGrp="1"/>
          </p:cNvSpPr>
          <p:nvPr>
            <p:ph sz="half" idx="1"/>
          </p:nvPr>
        </p:nvSpPr>
        <p:spPr>
          <a:xfrm>
            <a:off x="457200" y="1600200"/>
            <a:ext cx="4180114" cy="4525963"/>
          </a:xfrm>
        </p:spPr>
        <p:txBody>
          <a:bodyPr>
            <a:normAutofit fontScale="77500" lnSpcReduction="20000"/>
          </a:bodyPr>
          <a:lstStyle/>
          <a:p>
            <a:r>
              <a:rPr lang="en-US" b="1" dirty="0" smtClean="0">
                <a:solidFill>
                  <a:srgbClr val="00B0F0"/>
                </a:solidFill>
              </a:rPr>
              <a:t>S</a:t>
            </a:r>
            <a:r>
              <a:rPr lang="en-US" dirty="0" smtClean="0"/>
              <a:t>pecific</a:t>
            </a:r>
          </a:p>
          <a:p>
            <a:r>
              <a:rPr lang="en-US" b="1" dirty="0" smtClean="0">
                <a:solidFill>
                  <a:srgbClr val="00B0F0"/>
                </a:solidFill>
              </a:rPr>
              <a:t>M</a:t>
            </a:r>
            <a:r>
              <a:rPr lang="en-US" dirty="0" smtClean="0"/>
              <a:t>easurable</a:t>
            </a:r>
          </a:p>
          <a:p>
            <a:r>
              <a:rPr lang="en-US" b="1" dirty="0" smtClean="0">
                <a:solidFill>
                  <a:srgbClr val="00B0F0"/>
                </a:solidFill>
              </a:rPr>
              <a:t>A</a:t>
            </a:r>
            <a:r>
              <a:rPr lang="en-US" dirty="0" smtClean="0"/>
              <a:t>ttainable</a:t>
            </a:r>
          </a:p>
          <a:p>
            <a:r>
              <a:rPr lang="en-US" b="1" dirty="0" smtClean="0">
                <a:solidFill>
                  <a:srgbClr val="00B0F0"/>
                </a:solidFill>
              </a:rPr>
              <a:t>R</a:t>
            </a:r>
            <a:r>
              <a:rPr lang="en-US" dirty="0" smtClean="0"/>
              <a:t>ealistic</a:t>
            </a:r>
          </a:p>
          <a:p>
            <a:r>
              <a:rPr lang="en-US" b="1" dirty="0" smtClean="0">
                <a:solidFill>
                  <a:srgbClr val="00B0F0"/>
                </a:solidFill>
              </a:rPr>
              <a:t>T</a:t>
            </a:r>
            <a:r>
              <a:rPr lang="en-US" dirty="0" smtClean="0"/>
              <a:t>ime</a:t>
            </a:r>
          </a:p>
          <a:p>
            <a:endParaRPr lang="en-US" dirty="0"/>
          </a:p>
          <a:p>
            <a:r>
              <a:rPr lang="en-US" dirty="0" smtClean="0"/>
              <a:t>Example: “</a:t>
            </a:r>
            <a:r>
              <a:rPr lang="en-US" i="1" dirty="0" smtClean="0"/>
              <a:t>I will earn a grade of a B in ENGL 1301 in Spring 2019</a:t>
            </a:r>
            <a:r>
              <a:rPr lang="en-US" dirty="0" smtClean="0"/>
              <a:t>.”</a:t>
            </a:r>
          </a:p>
          <a:p>
            <a:r>
              <a:rPr lang="en-US" dirty="0" smtClean="0"/>
              <a:t> What is missing from the goal and how do you find the answer?</a:t>
            </a:r>
          </a:p>
          <a:p>
            <a:r>
              <a:rPr lang="en-US" sz="1300" dirty="0" smtClean="0"/>
              <a:t>(</a:t>
            </a:r>
            <a:r>
              <a:rPr lang="en-US" sz="1400" dirty="0" smtClean="0"/>
              <a:t>Missing is how the student will earn a grade of B. Where do you find the answer – look at the teacher’s syllabus)</a:t>
            </a:r>
            <a:endParaRPr lang="en-US" sz="1400" dirty="0"/>
          </a:p>
          <a:p>
            <a:r>
              <a:rPr lang="en-US" sz="1400" dirty="0" smtClean="0"/>
              <a:t>To learn more about goals, go to: </a:t>
            </a:r>
          </a:p>
          <a:p>
            <a:r>
              <a:rPr lang="en-US" sz="1200" dirty="0" smtClean="0">
                <a:hlinkClick r:id="rId2"/>
              </a:rPr>
              <a:t>http://play.simpletruths.com/movie/10-rules-for-success/</a:t>
            </a:r>
            <a:r>
              <a:rPr lang="en-US" sz="1200" dirty="0" smtClean="0"/>
              <a:t> </a:t>
            </a:r>
          </a:p>
          <a:p>
            <a:endParaRPr lang="en-US" sz="1400" dirty="0"/>
          </a:p>
        </p:txBody>
      </p:sp>
      <p:pic>
        <p:nvPicPr>
          <p:cNvPr id="5" name="Picture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3005" r="3005"/>
          <a:stretch>
            <a:fillRect/>
          </a:stretch>
        </p:blipFill>
        <p:spPr>
          <a:xfrm rot="420000">
            <a:off x="4529783" y="1469997"/>
            <a:ext cx="2731421" cy="3099814"/>
          </a:xfrm>
        </p:spPr>
      </p:pic>
    </p:spTree>
    <p:extLst>
      <p:ext uri="{BB962C8B-B14F-4D97-AF65-F5344CB8AC3E}">
        <p14:creationId xmlns:p14="http://schemas.microsoft.com/office/powerpoint/2010/main" val="2169942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pPr algn="ctr"/>
            <a:r>
              <a:rPr lang="en-US" b="1" dirty="0" smtClean="0"/>
              <a:t>IN-DEPTH CAREER COUNSELING </a:t>
            </a:r>
            <a:br>
              <a:rPr lang="en-US" b="1" dirty="0" smtClean="0"/>
            </a:br>
            <a:r>
              <a:rPr lang="en-US" b="1" dirty="0" smtClean="0"/>
              <a:t>(To help find your career path/match)</a:t>
            </a:r>
            <a:endParaRPr lang="en-US" b="1" dirty="0"/>
          </a:p>
        </p:txBody>
      </p:sp>
      <p:sp>
        <p:nvSpPr>
          <p:cNvPr id="5" name="Content Placeholder 4"/>
          <p:cNvSpPr>
            <a:spLocks noGrp="1"/>
          </p:cNvSpPr>
          <p:nvPr>
            <p:ph sz="quarter" idx="1"/>
          </p:nvPr>
        </p:nvSpPr>
        <p:spPr>
          <a:xfrm>
            <a:off x="152400" y="1600200"/>
            <a:ext cx="8839200" cy="5257800"/>
          </a:xfrm>
        </p:spPr>
        <p:txBody>
          <a:bodyPr>
            <a:normAutofit fontScale="70000" lnSpcReduction="20000"/>
          </a:bodyPr>
          <a:lstStyle/>
          <a:p>
            <a:pPr marL="0" indent="0">
              <a:buNone/>
            </a:pPr>
            <a:r>
              <a:rPr lang="en-US" b="1" dirty="0" smtClean="0"/>
              <a:t>TYPEFOCUS: </a:t>
            </a:r>
          </a:p>
          <a:p>
            <a:r>
              <a:rPr lang="en-US" dirty="0" smtClean="0"/>
              <a:t>https</a:t>
            </a:r>
            <a:r>
              <a:rPr lang="en-US" dirty="0"/>
              <a:t>://www.typefocus.com/</a:t>
            </a:r>
          </a:p>
          <a:p>
            <a:r>
              <a:rPr lang="en-US" dirty="0" smtClean="0"/>
              <a:t>TypeFocus </a:t>
            </a:r>
            <a:r>
              <a:rPr lang="en-US" dirty="0"/>
              <a:t>Access Code: </a:t>
            </a:r>
            <a:r>
              <a:rPr lang="en-US" b="1" dirty="0" smtClean="0"/>
              <a:t>hccs55</a:t>
            </a:r>
          </a:p>
          <a:p>
            <a:r>
              <a:rPr lang="en-US" dirty="0"/>
              <a:t>To make an appointment for career </a:t>
            </a:r>
            <a:r>
              <a:rPr lang="en-US" dirty="0" smtClean="0"/>
              <a:t>counseling, call your counseling center.</a:t>
            </a:r>
          </a:p>
          <a:p>
            <a:endParaRPr lang="en-US" sz="1000" dirty="0" smtClean="0"/>
          </a:p>
          <a:p>
            <a:pPr marL="0" indent="0">
              <a:buNone/>
            </a:pPr>
            <a:r>
              <a:rPr lang="en-US" b="1" dirty="0" smtClean="0"/>
              <a:t>OTHER </a:t>
            </a:r>
            <a:r>
              <a:rPr lang="en-US" b="1" dirty="0"/>
              <a:t>ONLINE CAREER </a:t>
            </a:r>
            <a:r>
              <a:rPr lang="en-US" b="1" dirty="0" smtClean="0"/>
              <a:t>INVENTORIES [</a:t>
            </a:r>
            <a:r>
              <a:rPr lang="en-US" b="1" dirty="0"/>
              <a:t>Self-Directed Search (SDS)]</a:t>
            </a:r>
          </a:p>
          <a:p>
            <a:pPr marL="0" indent="0">
              <a:buNone/>
            </a:pPr>
            <a:r>
              <a:rPr lang="en-US" b="1" dirty="0"/>
              <a:t>Career Coach at HCC</a:t>
            </a:r>
          </a:p>
          <a:p>
            <a:r>
              <a:rPr lang="en-US" dirty="0"/>
              <a:t>https://hccs.emsicareercoach.com/</a:t>
            </a:r>
          </a:p>
          <a:p>
            <a:pPr marL="0" indent="0">
              <a:buNone/>
            </a:pPr>
            <a:r>
              <a:rPr lang="en-US" b="1" dirty="0"/>
              <a:t>Texas Reality Check</a:t>
            </a:r>
          </a:p>
          <a:p>
            <a:r>
              <a:rPr lang="en-US" dirty="0"/>
              <a:t>http://www.texasrealitycheck.com/</a:t>
            </a:r>
          </a:p>
          <a:p>
            <a:pPr marL="0" indent="0">
              <a:buNone/>
            </a:pPr>
            <a:r>
              <a:rPr lang="en-US" b="1" dirty="0"/>
              <a:t>O*NET ONLINE</a:t>
            </a:r>
          </a:p>
          <a:p>
            <a:r>
              <a:rPr lang="en-US" dirty="0"/>
              <a:t>https://www.onetonline.org/</a:t>
            </a:r>
          </a:p>
          <a:p>
            <a:pPr marL="0" indent="0">
              <a:buNone/>
            </a:pPr>
            <a:r>
              <a:rPr lang="en-US" b="1" dirty="0" smtClean="0"/>
              <a:t>HCC-Career </a:t>
            </a:r>
            <a:r>
              <a:rPr lang="en-US" b="1" dirty="0"/>
              <a:t>Planning and Resources (CPR</a:t>
            </a:r>
            <a:r>
              <a:rPr lang="en-US" b="1" dirty="0" smtClean="0"/>
              <a:t>): Virtual </a:t>
            </a:r>
            <a:r>
              <a:rPr lang="en-US" b="1" dirty="0"/>
              <a:t>Career Center (VCC)</a:t>
            </a:r>
          </a:p>
          <a:p>
            <a:r>
              <a:rPr lang="en-US" dirty="0"/>
              <a:t>http://www.hccs.edu/district/students/career-planning/</a:t>
            </a:r>
          </a:p>
          <a:p>
            <a:endParaRPr lang="en-US" dirty="0"/>
          </a:p>
          <a:p>
            <a:endParaRPr lang="en-US" dirty="0"/>
          </a:p>
          <a:p>
            <a:endParaRPr lang="en-US" dirty="0"/>
          </a:p>
        </p:txBody>
      </p:sp>
    </p:spTree>
    <p:extLst>
      <p:ext uri="{BB962C8B-B14F-4D97-AF65-F5344CB8AC3E}">
        <p14:creationId xmlns:p14="http://schemas.microsoft.com/office/powerpoint/2010/main" val="2105435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4196" y="2742484"/>
            <a:ext cx="8395855" cy="3263504"/>
          </a:xfrm>
        </p:spPr>
        <p:txBody>
          <a:bodyPr>
            <a:normAutofit/>
          </a:bodyPr>
          <a:lstStyle/>
          <a:p>
            <a:pPr marL="0" indent="0" algn="ctr">
              <a:buNone/>
            </a:pPr>
            <a:r>
              <a:rPr lang="en-US" sz="3000" b="1" dirty="0" smtClean="0">
                <a:latin typeface="+mj-lt"/>
              </a:rPr>
              <a:t>HCC </a:t>
            </a:r>
            <a:r>
              <a:rPr lang="en-US" sz="3000" b="1" dirty="0">
                <a:latin typeface="+mj-lt"/>
              </a:rPr>
              <a:t>Library Mission</a:t>
            </a:r>
          </a:p>
          <a:p>
            <a:pPr marL="0" indent="0" algn="just">
              <a:buNone/>
            </a:pPr>
            <a:r>
              <a:rPr lang="en-US" sz="2400" b="1" dirty="0">
                <a:latin typeface="+mj-lt"/>
              </a:rPr>
              <a:t>HCC Libraries, faculty librarians, and staff provide transformative instruction and friendly and expert learning support in inviting learning spaces and online environments, with the most relevant and accessible physical and digital information resources, accessible technology, and quality programs that promote student learning and success.</a:t>
            </a:r>
          </a:p>
          <a:p>
            <a:endParaRPr lang="en-US" dirty="0"/>
          </a:p>
          <a:p>
            <a:endParaRPr lang="en-US" dirty="0"/>
          </a:p>
        </p:txBody>
      </p:sp>
      <p:pic>
        <p:nvPicPr>
          <p:cNvPr id="1026" name="Picture 2" descr="Houston Community College Library Calend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99" y="285952"/>
            <a:ext cx="8121534" cy="170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59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2207029"/>
          </a:xfrm>
        </p:spPr>
        <p:txBody>
          <a:bodyPr numCol="1"/>
          <a:lstStyle/>
          <a:p>
            <a:endParaRPr lang="en-US" dirty="0" smtClean="0"/>
          </a:p>
          <a:p>
            <a:endParaRPr lang="en-US" dirty="0"/>
          </a:p>
        </p:txBody>
      </p:sp>
      <p:sp>
        <p:nvSpPr>
          <p:cNvPr id="7" name="Content Placeholder 6"/>
          <p:cNvSpPr>
            <a:spLocks noGrp="1"/>
          </p:cNvSpPr>
          <p:nvPr>
            <p:ph sz="half" idx="2"/>
          </p:nvPr>
        </p:nvSpPr>
        <p:spPr>
          <a:xfrm>
            <a:off x="4648199" y="2327563"/>
            <a:ext cx="4321233" cy="3857105"/>
          </a:xfrm>
        </p:spPr>
        <p:txBody>
          <a:bodyPr/>
          <a:lstStyle/>
          <a:p>
            <a:pPr marL="0" indent="0">
              <a:buNone/>
            </a:pPr>
            <a:r>
              <a:rPr lang="en-US" dirty="0" smtClean="0"/>
              <a:t>		</a:t>
            </a:r>
          </a:p>
          <a:p>
            <a:pPr marL="0" indent="0" algn="ctr">
              <a:buNone/>
            </a:pPr>
            <a:r>
              <a:rPr lang="en-US" sz="1800" dirty="0"/>
              <a:t>               </a:t>
            </a:r>
            <a:r>
              <a:rPr lang="en-US" sz="1800" b="1" u="sng" dirty="0" smtClean="0">
                <a:latin typeface="+mj-lt"/>
              </a:rPr>
              <a:t>Library Hours</a:t>
            </a:r>
          </a:p>
          <a:p>
            <a:pPr marL="0" indent="0">
              <a:buNone/>
            </a:pPr>
            <a:endParaRPr lang="en-US" sz="1800" b="1" u="sng" dirty="0">
              <a:latin typeface="+mj-lt"/>
            </a:endParaRPr>
          </a:p>
          <a:p>
            <a:pPr marL="0" indent="0">
              <a:buNone/>
            </a:pPr>
            <a:r>
              <a:rPr lang="en-US" sz="1800" b="1" dirty="0">
                <a:latin typeface="+mj-lt"/>
              </a:rPr>
              <a:t>     </a:t>
            </a:r>
            <a:r>
              <a:rPr lang="en-US" sz="1800" b="1" dirty="0" smtClean="0">
                <a:latin typeface="+mj-lt"/>
              </a:rPr>
              <a:t>Monday</a:t>
            </a:r>
            <a:r>
              <a:rPr lang="en-US" sz="1800" b="1" dirty="0">
                <a:latin typeface="+mj-lt"/>
              </a:rPr>
              <a:t>	</a:t>
            </a:r>
            <a:r>
              <a:rPr lang="en-US" sz="1800" b="1" dirty="0" smtClean="0">
                <a:latin typeface="+mj-lt"/>
              </a:rPr>
              <a:t>	7:30 </a:t>
            </a:r>
            <a:r>
              <a:rPr lang="en-US" sz="1800" b="1" dirty="0">
                <a:latin typeface="+mj-lt"/>
              </a:rPr>
              <a:t>am -  9 pm</a:t>
            </a:r>
          </a:p>
          <a:p>
            <a:pPr marL="0" indent="0">
              <a:buNone/>
            </a:pPr>
            <a:r>
              <a:rPr lang="en-US" sz="1800" b="1" dirty="0" smtClean="0">
                <a:latin typeface="+mj-lt"/>
              </a:rPr>
              <a:t>     </a:t>
            </a:r>
            <a:r>
              <a:rPr lang="en-US" sz="1800" b="1" dirty="0">
                <a:latin typeface="+mj-lt"/>
              </a:rPr>
              <a:t>Tuesday	</a:t>
            </a:r>
            <a:r>
              <a:rPr lang="en-US" sz="1800" b="1" dirty="0" smtClean="0">
                <a:latin typeface="+mj-lt"/>
              </a:rPr>
              <a:t>	7:30 </a:t>
            </a:r>
            <a:r>
              <a:rPr lang="en-US" sz="1800" b="1" dirty="0">
                <a:latin typeface="+mj-lt"/>
              </a:rPr>
              <a:t>am -  9 pm</a:t>
            </a:r>
          </a:p>
          <a:p>
            <a:pPr marL="0" indent="0">
              <a:buNone/>
            </a:pPr>
            <a:r>
              <a:rPr lang="en-US" sz="1800" b="1" dirty="0">
                <a:latin typeface="+mj-lt"/>
              </a:rPr>
              <a:t>     Wednesday	</a:t>
            </a:r>
            <a:r>
              <a:rPr lang="en-US" sz="1800" b="1" dirty="0" smtClean="0">
                <a:latin typeface="+mj-lt"/>
              </a:rPr>
              <a:t>	7:30 </a:t>
            </a:r>
            <a:r>
              <a:rPr lang="en-US" sz="1800" b="1" dirty="0">
                <a:latin typeface="+mj-lt"/>
              </a:rPr>
              <a:t>am – 9 pm</a:t>
            </a:r>
          </a:p>
          <a:p>
            <a:pPr marL="0" indent="0">
              <a:buNone/>
            </a:pPr>
            <a:r>
              <a:rPr lang="en-US" sz="1800" b="1" dirty="0">
                <a:latin typeface="+mj-lt"/>
              </a:rPr>
              <a:t>     Thursday	</a:t>
            </a:r>
            <a:r>
              <a:rPr lang="en-US" sz="1800" b="1" dirty="0" smtClean="0">
                <a:latin typeface="+mj-lt"/>
              </a:rPr>
              <a:t>	7:30 </a:t>
            </a:r>
            <a:r>
              <a:rPr lang="en-US" sz="1800" b="1" dirty="0">
                <a:latin typeface="+mj-lt"/>
              </a:rPr>
              <a:t>am – 9 pm</a:t>
            </a:r>
          </a:p>
          <a:p>
            <a:pPr marL="0" indent="0">
              <a:buNone/>
            </a:pPr>
            <a:r>
              <a:rPr lang="en-US" sz="1800" b="1" dirty="0">
                <a:latin typeface="+mj-lt"/>
              </a:rPr>
              <a:t>     Friday	</a:t>
            </a:r>
            <a:r>
              <a:rPr lang="en-US" sz="1800" b="1" dirty="0" smtClean="0">
                <a:latin typeface="+mj-lt"/>
              </a:rPr>
              <a:t> 		7:30 </a:t>
            </a:r>
            <a:r>
              <a:rPr lang="en-US" sz="1800" b="1" dirty="0">
                <a:latin typeface="+mj-lt"/>
              </a:rPr>
              <a:t>am – 4 pm</a:t>
            </a:r>
          </a:p>
          <a:p>
            <a:pPr marL="0" indent="0">
              <a:buNone/>
            </a:pPr>
            <a:r>
              <a:rPr lang="en-US" sz="1800" b="1" dirty="0">
                <a:latin typeface="+mj-lt"/>
              </a:rPr>
              <a:t>     Saturday	</a:t>
            </a:r>
            <a:r>
              <a:rPr lang="en-US" sz="1800" b="1" dirty="0" smtClean="0">
                <a:latin typeface="+mj-lt"/>
              </a:rPr>
              <a:t>	9 </a:t>
            </a:r>
            <a:r>
              <a:rPr lang="en-US" sz="1800" b="1" dirty="0">
                <a:latin typeface="+mj-lt"/>
              </a:rPr>
              <a:t>am – 3 pm</a:t>
            </a:r>
          </a:p>
          <a:p>
            <a:pPr marL="0" indent="0">
              <a:buNone/>
            </a:pPr>
            <a:r>
              <a:rPr lang="en-US" sz="1800" b="1" dirty="0">
                <a:latin typeface="+mj-lt"/>
              </a:rPr>
              <a:t>     Sunday 	</a:t>
            </a:r>
            <a:r>
              <a:rPr lang="en-US" sz="1800" b="1" dirty="0" smtClean="0">
                <a:latin typeface="+mj-lt"/>
              </a:rPr>
              <a:t>	12 </a:t>
            </a:r>
            <a:r>
              <a:rPr lang="en-US" sz="1800" b="1" dirty="0">
                <a:latin typeface="+mj-lt"/>
              </a:rPr>
              <a:t>pm – 6 pm</a:t>
            </a:r>
          </a:p>
          <a:p>
            <a:pPr marL="0" indent="0">
              <a:buNone/>
            </a:pPr>
            <a:endParaRPr lang="en-US" sz="1500" dirty="0"/>
          </a:p>
        </p:txBody>
      </p:sp>
      <p:pic>
        <p:nvPicPr>
          <p:cNvPr id="4" name="Picture 2" descr="Houston Community College Library Calend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22" y="91440"/>
            <a:ext cx="8628611" cy="150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837623074"/>
              </p:ext>
            </p:extLst>
          </p:nvPr>
        </p:nvGraphicFramePr>
        <p:xfrm>
          <a:off x="239684" y="1895993"/>
          <a:ext cx="4732380" cy="2186940"/>
        </p:xfrm>
        <a:graphic>
          <a:graphicData uri="http://schemas.openxmlformats.org/drawingml/2006/table">
            <a:tbl>
              <a:tblPr/>
              <a:tblGrid>
                <a:gridCol w="2480812">
                  <a:extLst>
                    <a:ext uri="{9D8B030D-6E8A-4147-A177-3AD203B41FA5}">
                      <a16:colId xmlns:a16="http://schemas.microsoft.com/office/drawing/2014/main" val="385454217"/>
                    </a:ext>
                  </a:extLst>
                </a:gridCol>
                <a:gridCol w="2251568">
                  <a:extLst>
                    <a:ext uri="{9D8B030D-6E8A-4147-A177-3AD203B41FA5}">
                      <a16:colId xmlns:a16="http://schemas.microsoft.com/office/drawing/2014/main" val="1355969358"/>
                    </a:ext>
                  </a:extLst>
                </a:gridCol>
              </a:tblGrid>
              <a:tr h="1150955">
                <a:tc>
                  <a:txBody>
                    <a:bodyPr/>
                    <a:lstStyle/>
                    <a:p>
                      <a:r>
                        <a:rPr lang="en-US" b="1" dirty="0" smtClean="0"/>
                        <a:t>Prof. Richard Conn</a:t>
                      </a:r>
                      <a:r>
                        <a:rPr lang="en-US" dirty="0" smtClean="0"/>
                        <a:t> Public Librarian</a:t>
                      </a:r>
                      <a:r>
                        <a:rPr lang="en-US" baseline="0" dirty="0" smtClean="0"/>
                        <a:t>–SE</a:t>
                      </a:r>
                    </a:p>
                    <a:p>
                      <a:r>
                        <a:rPr lang="en-US" dirty="0" smtClean="0"/>
                        <a:t>713/718-7334</a:t>
                      </a:r>
                    </a:p>
                    <a:p>
                      <a:r>
                        <a:rPr lang="en-US" dirty="0" smtClean="0">
                          <a:hlinkClick r:id="rId4"/>
                        </a:rPr>
                        <a:t>richard.conn@hccs.edu</a:t>
                      </a:r>
                      <a:r>
                        <a:rPr lang="en-US" dirty="0" smtClean="0"/>
                        <a:t> </a:t>
                      </a:r>
                    </a:p>
                    <a:p>
                      <a:endParaRPr lang="en-US" sz="800" dirty="0" smtClean="0"/>
                    </a:p>
                    <a:p>
                      <a:r>
                        <a:rPr lang="en-US" dirty="0" smtClean="0"/>
                        <a:t>http://</a:t>
                      </a:r>
                      <a:r>
                        <a:rPr lang="en-US" dirty="0" smtClean="0">
                          <a:hlinkClick r:id="rId2"/>
                        </a:rPr>
                        <a:t>library.hccs.edu</a:t>
                      </a:r>
                      <a:r>
                        <a:rPr lang="en-US" dirty="0" smtClean="0"/>
                        <a:t>/</a:t>
                      </a:r>
                      <a:endParaRPr lang="en-US" dirty="0"/>
                    </a:p>
                  </a:txBody>
                  <a:tcPr marL="68580" marR="68580" marT="34290" marB="34290" anchor="ctr">
                    <a:lnL>
                      <a:noFill/>
                    </a:lnL>
                    <a:lnR>
                      <a:noFill/>
                    </a:lnR>
                    <a:lnT>
                      <a:noFill/>
                    </a:lnT>
                    <a:lnB>
                      <a:noFill/>
                    </a:lnB>
                    <a:solidFill>
                      <a:srgbClr val="FFFFFF"/>
                    </a:solidFill>
                  </a:tcPr>
                </a:tc>
                <a:tc>
                  <a:txBody>
                    <a:bodyPr/>
                    <a:lstStyle/>
                    <a:p>
                      <a:endParaRPr lang="en-US" dirty="0" smtClean="0"/>
                    </a:p>
                    <a:p>
                      <a:endParaRPr lang="en-US" dirty="0"/>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1302502008"/>
                  </a:ext>
                </a:extLst>
              </a:tr>
              <a:tr h="230191">
                <a:tc>
                  <a:txBody>
                    <a:bodyPr/>
                    <a:lstStyle/>
                    <a:p>
                      <a:endParaRPr lang="en-US" dirty="0"/>
                    </a:p>
                  </a:txBody>
                  <a:tcPr marL="68580" marR="68580" marT="34290" marB="34290" anchor="ctr">
                    <a:lnL>
                      <a:noFill/>
                    </a:lnL>
                    <a:lnR>
                      <a:noFill/>
                    </a:lnR>
                    <a:lnT>
                      <a:noFill/>
                    </a:lnT>
                    <a:lnB>
                      <a:noFill/>
                    </a:lnB>
                    <a:solidFill>
                      <a:srgbClr val="FFFFFF"/>
                    </a:solidFill>
                  </a:tcPr>
                </a:tc>
                <a:tc>
                  <a:txBody>
                    <a:bodyPr/>
                    <a:lstStyle/>
                    <a:p>
                      <a:endParaRPr lang="en-US" dirty="0"/>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1011022910"/>
                  </a:ext>
                </a:extLst>
              </a:tr>
              <a:tr h="189268">
                <a:tc>
                  <a:txBody>
                    <a:bodyPr/>
                    <a:lstStyle/>
                    <a:p>
                      <a:pPr algn="l"/>
                      <a:endParaRPr lang="en-US" sz="1400" dirty="0">
                        <a:effectLst/>
                      </a:endParaRPr>
                    </a:p>
                  </a:txBody>
                  <a:tcPr marL="68580" marR="68580" marT="34290" marB="34290" anchor="ctr">
                    <a:lnL>
                      <a:noFill/>
                    </a:lnL>
                    <a:lnR>
                      <a:noFill/>
                    </a:lnR>
                    <a:lnT>
                      <a:noFill/>
                    </a:lnT>
                    <a:lnB>
                      <a:noFill/>
                    </a:lnB>
                    <a:solidFill>
                      <a:srgbClr val="FFFFFF"/>
                    </a:solidFill>
                  </a:tcPr>
                </a:tc>
                <a:tc>
                  <a:txBody>
                    <a:bodyPr/>
                    <a:lstStyle/>
                    <a:p>
                      <a:pPr algn="l"/>
                      <a:endParaRPr lang="en-US" sz="1400" b="1" u="none" strike="noStrike" dirty="0" smtClean="0">
                        <a:solidFill>
                          <a:srgbClr val="0075C9"/>
                        </a:solidFill>
                        <a:effectLst/>
                        <a:latin typeface="Arial" panose="020B0604020202020204" pitchFamily="34" charset="0"/>
                      </a:endParaRPr>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2181548508"/>
                  </a:ext>
                </a:extLst>
              </a:tr>
            </a:tbl>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684" y="3657600"/>
            <a:ext cx="4107871" cy="2577164"/>
          </a:xfrm>
          <a:prstGeom prst="rect">
            <a:avLst/>
          </a:prstGeom>
        </p:spPr>
      </p:pic>
    </p:spTree>
    <p:extLst>
      <p:ext uri="{BB962C8B-B14F-4D97-AF65-F5344CB8AC3E}">
        <p14:creationId xmlns:p14="http://schemas.microsoft.com/office/powerpoint/2010/main" val="4103650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uston Community College Library Calend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5" y="270287"/>
            <a:ext cx="8312727" cy="139303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32756" y="2019993"/>
            <a:ext cx="8611986" cy="4123111"/>
          </a:xfrm>
        </p:spPr>
        <p:txBody>
          <a:bodyPr>
            <a:normAutofit fontScale="55000" lnSpcReduction="20000"/>
          </a:bodyPr>
          <a:lstStyle/>
          <a:p>
            <a:r>
              <a:rPr lang="en-US" sz="4125" b="1" dirty="0" smtClean="0">
                <a:latin typeface="+mj-lt"/>
              </a:rPr>
              <a:t>Our </a:t>
            </a:r>
            <a:r>
              <a:rPr lang="en-US" sz="4125" b="1" dirty="0">
                <a:latin typeface="+mj-lt"/>
              </a:rPr>
              <a:t>staff is here to provide energetic and enthusiastic faculty librarians and support staff sufficient to meet the needs of student learners and faculty.</a:t>
            </a:r>
          </a:p>
          <a:p>
            <a:r>
              <a:rPr lang="en-US" sz="4125" b="1" dirty="0">
                <a:latin typeface="+mj-lt"/>
              </a:rPr>
              <a:t>We work closely with students individually and in groups as coaches, facilitators, mentors, and professors to support engagement, learning, and success.</a:t>
            </a:r>
          </a:p>
          <a:p>
            <a:r>
              <a:rPr lang="en-US" sz="4125" b="1" dirty="0">
                <a:latin typeface="+mj-lt"/>
              </a:rPr>
              <a:t>We provide reference and information services based on the best information currently available. </a:t>
            </a:r>
          </a:p>
          <a:p>
            <a:r>
              <a:rPr lang="en-US" sz="4125" b="1" dirty="0">
                <a:latin typeface="+mj-lt"/>
              </a:rPr>
              <a:t>We provide information use, library, and research instruction in a variety of forms and media to empower students for immediate success and for lifelong engagement as citizens, employees, entrepreneurs, and learners.</a:t>
            </a:r>
          </a:p>
          <a:p>
            <a:endParaRPr lang="en-US" sz="2400" b="1" dirty="0">
              <a:latin typeface="+mj-lt"/>
            </a:endParaRPr>
          </a:p>
          <a:p>
            <a:endParaRPr lang="en-US" dirty="0"/>
          </a:p>
        </p:txBody>
      </p:sp>
    </p:spTree>
    <p:extLst>
      <p:ext uri="{BB962C8B-B14F-4D97-AF65-F5344CB8AC3E}">
        <p14:creationId xmlns:p14="http://schemas.microsoft.com/office/powerpoint/2010/main" val="171431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Success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Interpersonal Problems </a:t>
            </a:r>
          </a:p>
          <a:p>
            <a:pPr>
              <a:buNone/>
            </a:pPr>
            <a:endParaRPr lang="en-US" dirty="0" smtClean="0"/>
          </a:p>
          <a:p>
            <a:r>
              <a:rPr lang="en-US" dirty="0" smtClean="0"/>
              <a:t>Learning Challenges</a:t>
            </a:r>
          </a:p>
          <a:p>
            <a:endParaRPr lang="en-US" dirty="0" smtClean="0"/>
          </a:p>
          <a:p>
            <a:r>
              <a:rPr lang="en-US" dirty="0" smtClean="0"/>
              <a:t>Problems with Motivation and Goal-Setting</a:t>
            </a:r>
          </a:p>
          <a:p>
            <a:endParaRPr lang="en-US" dirty="0" smtClean="0"/>
          </a:p>
          <a:p>
            <a:r>
              <a:rPr lang="en-US" dirty="0" smtClean="0"/>
              <a:t>Distractions</a:t>
            </a:r>
          </a:p>
          <a:p>
            <a:endParaRPr lang="en-US" dirty="0"/>
          </a:p>
          <a:p>
            <a:r>
              <a:rPr lang="en-US" dirty="0" smtClean="0"/>
              <a:t>Time Management</a:t>
            </a:r>
          </a:p>
          <a:p>
            <a:pPr>
              <a:buNone/>
            </a:pPr>
            <a:endParaRPr lang="en-US" dirty="0" smtClean="0"/>
          </a:p>
        </p:txBody>
      </p:sp>
    </p:spTree>
    <p:extLst>
      <p:ext uri="{BB962C8B-B14F-4D97-AF65-F5344CB8AC3E}">
        <p14:creationId xmlns:p14="http://schemas.microsoft.com/office/powerpoint/2010/main" val="29124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success:</a:t>
            </a:r>
            <a:br>
              <a:rPr lang="en-US" dirty="0" smtClean="0"/>
            </a:br>
            <a:r>
              <a:rPr lang="en-US" dirty="0" smtClean="0"/>
              <a:t>Dealing with distractions</a:t>
            </a:r>
            <a:endParaRPr lang="en-US" dirty="0"/>
          </a:p>
        </p:txBody>
      </p:sp>
      <p:sp>
        <p:nvSpPr>
          <p:cNvPr id="3" name="Content Placeholder 2"/>
          <p:cNvSpPr>
            <a:spLocks noGrp="1"/>
          </p:cNvSpPr>
          <p:nvPr>
            <p:ph sz="quarter" idx="1"/>
          </p:nvPr>
        </p:nvSpPr>
        <p:spPr/>
        <p:txBody>
          <a:bodyPr>
            <a:normAutofit/>
          </a:bodyPr>
          <a:lstStyle/>
          <a:p>
            <a:r>
              <a:rPr lang="en-US" dirty="0" smtClean="0"/>
              <a:t>Some things to consider:</a:t>
            </a:r>
          </a:p>
          <a:p>
            <a:pPr lvl="1"/>
            <a:r>
              <a:rPr lang="en-US" dirty="0" smtClean="0"/>
              <a:t>Television</a:t>
            </a:r>
          </a:p>
          <a:p>
            <a:pPr lvl="1"/>
            <a:r>
              <a:rPr lang="en-US" dirty="0" smtClean="0"/>
              <a:t>Too many study breaks.</a:t>
            </a:r>
          </a:p>
          <a:p>
            <a:pPr lvl="1"/>
            <a:r>
              <a:rPr lang="en-US" dirty="0" smtClean="0"/>
              <a:t>Facebook, Twitter, YouTube, Pinterest, Snapchat, etc…</a:t>
            </a:r>
          </a:p>
          <a:p>
            <a:pPr lvl="1"/>
            <a:r>
              <a:rPr lang="en-US" dirty="0" smtClean="0"/>
              <a:t>Texting</a:t>
            </a:r>
          </a:p>
          <a:p>
            <a:pPr lvl="1"/>
            <a:r>
              <a:rPr lang="en-US" dirty="0" smtClean="0"/>
              <a:t>Uncomfortable when studying.</a:t>
            </a:r>
          </a:p>
          <a:p>
            <a:endParaRPr lang="en-US" dirty="0"/>
          </a:p>
        </p:txBody>
      </p:sp>
    </p:spTree>
    <p:extLst>
      <p:ext uri="{BB962C8B-B14F-4D97-AF65-F5344CB8AC3E}">
        <p14:creationId xmlns:p14="http://schemas.microsoft.com/office/powerpoint/2010/main" val="2017965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success:</a:t>
            </a:r>
            <a:br>
              <a:rPr lang="en-US" dirty="0" smtClean="0"/>
            </a:br>
            <a:r>
              <a:rPr lang="en-US" dirty="0" smtClean="0"/>
              <a:t>Time Management Skills</a:t>
            </a:r>
            <a:endParaRPr lang="en-US" dirty="0"/>
          </a:p>
        </p:txBody>
      </p:sp>
      <p:sp>
        <p:nvSpPr>
          <p:cNvPr id="3" name="Content Placeholder 2"/>
          <p:cNvSpPr>
            <a:spLocks noGrp="1"/>
          </p:cNvSpPr>
          <p:nvPr>
            <p:ph sz="quarter" idx="1"/>
          </p:nvPr>
        </p:nvSpPr>
        <p:spPr/>
        <p:txBody>
          <a:bodyPr>
            <a:normAutofit/>
          </a:bodyPr>
          <a:lstStyle/>
          <a:p>
            <a:r>
              <a:rPr lang="en-US" dirty="0" smtClean="0"/>
              <a:t>Many students have difficulty managing their time wisely.</a:t>
            </a:r>
          </a:p>
          <a:p>
            <a:r>
              <a:rPr lang="en-US" dirty="0" smtClean="0"/>
              <a:t>What can you do to make the best use of your time?</a:t>
            </a:r>
          </a:p>
        </p:txBody>
      </p:sp>
    </p:spTree>
    <p:extLst>
      <p:ext uri="{BB962C8B-B14F-4D97-AF65-F5344CB8AC3E}">
        <p14:creationId xmlns:p14="http://schemas.microsoft.com/office/powerpoint/2010/main" val="3964543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 Management Tips    </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47500" lnSpcReduction="20000"/>
          </a:bodyPr>
          <a:lstStyle/>
          <a:p>
            <a:pPr marL="0" indent="0">
              <a:buNone/>
            </a:pPr>
            <a:r>
              <a:rPr lang="en-US" dirty="0"/>
              <a:t> </a:t>
            </a:r>
          </a:p>
          <a:p>
            <a:r>
              <a:rPr lang="en-US" b="1" u="sng" dirty="0"/>
              <a:t>Get Organized -</a:t>
            </a:r>
            <a:r>
              <a:rPr lang="en-US" dirty="0"/>
              <a:t> Use a planner </a:t>
            </a:r>
            <a:r>
              <a:rPr lang="en-US" dirty="0" smtClean="0"/>
              <a:t>or calendar to write down assignments that are due for the semester.  Refer to your class syllabus so you know what to pencil in on your planner.  </a:t>
            </a:r>
          </a:p>
          <a:p>
            <a:pPr marL="0" indent="0">
              <a:buNone/>
            </a:pPr>
            <a:endParaRPr lang="en-US" dirty="0"/>
          </a:p>
          <a:p>
            <a:pPr lvl="0"/>
            <a:r>
              <a:rPr lang="en-US" b="1" u="sng" dirty="0" smtClean="0"/>
              <a:t>Scheduling Study Time</a:t>
            </a:r>
            <a:r>
              <a:rPr lang="en-US" dirty="0" smtClean="0"/>
              <a:t> – Rule of Thumb: For </a:t>
            </a:r>
            <a:r>
              <a:rPr lang="en-US" dirty="0"/>
              <a:t>every hour </a:t>
            </a:r>
            <a:r>
              <a:rPr lang="en-US" dirty="0" smtClean="0"/>
              <a:t>you spend in </a:t>
            </a:r>
            <a:r>
              <a:rPr lang="en-US" dirty="0"/>
              <a:t>class, </a:t>
            </a:r>
            <a:r>
              <a:rPr lang="en-US" dirty="0" smtClean="0"/>
              <a:t>you should spend a minimum </a:t>
            </a:r>
            <a:r>
              <a:rPr lang="en-US" dirty="0"/>
              <a:t>of 2 hours outside of class </a:t>
            </a:r>
            <a:r>
              <a:rPr lang="en-US" dirty="0" smtClean="0"/>
              <a:t>studying.  </a:t>
            </a:r>
          </a:p>
          <a:p>
            <a:pPr marL="0" lvl="0" indent="0">
              <a:buNone/>
            </a:pPr>
            <a:endParaRPr lang="en-US" dirty="0" smtClean="0"/>
          </a:p>
          <a:p>
            <a:pPr lvl="0"/>
            <a:r>
              <a:rPr lang="en-US" b="1" u="sng" dirty="0" smtClean="0"/>
              <a:t>Prioritize your Time </a:t>
            </a:r>
            <a:r>
              <a:rPr lang="en-US" dirty="0" smtClean="0"/>
              <a:t>– study the hardest subject first.  </a:t>
            </a:r>
          </a:p>
          <a:p>
            <a:pPr lvl="0"/>
            <a:endParaRPr lang="en-US" dirty="0"/>
          </a:p>
          <a:p>
            <a:pPr lvl="0"/>
            <a:r>
              <a:rPr lang="en-US" b="1" u="sng" dirty="0" smtClean="0"/>
              <a:t>Avoid </a:t>
            </a:r>
            <a:r>
              <a:rPr lang="en-US" b="1" u="sng" dirty="0"/>
              <a:t>procrastination </a:t>
            </a:r>
            <a:r>
              <a:rPr lang="en-US" dirty="0"/>
              <a:t> </a:t>
            </a:r>
            <a:r>
              <a:rPr lang="en-US" dirty="0" smtClean="0"/>
              <a:t>- You </a:t>
            </a:r>
            <a:r>
              <a:rPr lang="en-US" dirty="0"/>
              <a:t>retain more information if you study more often for shorter </a:t>
            </a:r>
            <a:r>
              <a:rPr lang="en-US" dirty="0" smtClean="0"/>
              <a:t>periods</a:t>
            </a:r>
            <a:r>
              <a:rPr lang="en-US" dirty="0"/>
              <a:t> </a:t>
            </a:r>
            <a:r>
              <a:rPr lang="en-US" dirty="0" smtClean="0"/>
              <a:t>of time.  For example, study for 45 minutes then take a 15 minute break. </a:t>
            </a:r>
            <a:r>
              <a:rPr lang="en-US" dirty="0"/>
              <a:t> </a:t>
            </a:r>
            <a:endParaRPr lang="en-US" dirty="0" smtClean="0"/>
          </a:p>
          <a:p>
            <a:pPr lvl="0"/>
            <a:endParaRPr lang="en-US" dirty="0"/>
          </a:p>
          <a:p>
            <a:pPr lvl="0"/>
            <a:r>
              <a:rPr lang="en-US" b="1" u="sng" dirty="0" smtClean="0"/>
              <a:t>Combine Activities </a:t>
            </a:r>
            <a:r>
              <a:rPr lang="en-US" b="1" dirty="0" smtClean="0"/>
              <a:t>– </a:t>
            </a:r>
            <a:r>
              <a:rPr lang="en-US" dirty="0" smtClean="0"/>
              <a:t>Study during your lunch break. </a:t>
            </a:r>
            <a:endParaRPr lang="en-US" dirty="0"/>
          </a:p>
          <a:p>
            <a:pPr marL="0" indent="0">
              <a:buNone/>
            </a:pPr>
            <a:r>
              <a:rPr lang="en-US" dirty="0"/>
              <a:t> </a:t>
            </a:r>
          </a:p>
          <a:p>
            <a:pPr lvl="0"/>
            <a:r>
              <a:rPr lang="en-US" b="1" u="sng" dirty="0"/>
              <a:t>Social Interruptions </a:t>
            </a:r>
            <a:r>
              <a:rPr lang="en-US" dirty="0" smtClean="0"/>
              <a:t>– Put you phone on silent and turn off the television while studying or doing homework. </a:t>
            </a:r>
          </a:p>
          <a:p>
            <a:pPr marL="0" lvl="0" indent="0">
              <a:buNone/>
            </a:pPr>
            <a:endParaRPr lang="en-US" dirty="0" smtClean="0"/>
          </a:p>
          <a:p>
            <a:pPr marL="0" indent="0">
              <a:buNone/>
            </a:pPr>
            <a:r>
              <a:rPr lang="en-US" dirty="0"/>
              <a:t> </a:t>
            </a:r>
          </a:p>
          <a:p>
            <a:pPr marL="0" indent="0">
              <a:buNone/>
            </a:pPr>
            <a:r>
              <a:rPr lang="en-US" dirty="0"/>
              <a:t>  </a:t>
            </a:r>
          </a:p>
        </p:txBody>
      </p:sp>
      <p:pic>
        <p:nvPicPr>
          <p:cNvPr id="1026" name="Picture 2" descr="C:\Users\ayesha.farr\AppData\Local\Microsoft\Windows\Temporary Internet Files\Content.IE5\G7XH00X3\MC9003343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2657"/>
            <a:ext cx="1447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08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 </a:t>
            </a:r>
            <a:r>
              <a:rPr lang="en-US" smtClean="0"/>
              <a:t>(continued)</a:t>
            </a:r>
            <a:endParaRPr lang="en-US"/>
          </a:p>
        </p:txBody>
      </p:sp>
      <p:sp>
        <p:nvSpPr>
          <p:cNvPr id="3" name="Content Placeholder 2"/>
          <p:cNvSpPr>
            <a:spLocks noGrp="1"/>
          </p:cNvSpPr>
          <p:nvPr>
            <p:ph sz="quarter" idx="1"/>
          </p:nvPr>
        </p:nvSpPr>
        <p:spPr/>
        <p:txBody>
          <a:bodyPr>
            <a:normAutofit fontScale="32500" lnSpcReduction="20000"/>
          </a:bodyPr>
          <a:lstStyle/>
          <a:p>
            <a:pPr marL="0" indent="0">
              <a:buNone/>
            </a:pPr>
            <a:r>
              <a:rPr lang="en-US" sz="10000" dirty="0"/>
              <a:t>168 </a:t>
            </a:r>
            <a:r>
              <a:rPr lang="en-US" sz="10000" dirty="0" err="1"/>
              <a:t>hrs</a:t>
            </a:r>
            <a:r>
              <a:rPr lang="en-US" sz="10000" dirty="0"/>
              <a:t> total in a </a:t>
            </a:r>
            <a:r>
              <a:rPr lang="en-US" sz="10000" dirty="0" smtClean="0"/>
              <a:t>week</a:t>
            </a:r>
            <a:endParaRPr lang="en-US" sz="10000" dirty="0"/>
          </a:p>
          <a:p>
            <a:pPr lvl="1"/>
            <a:r>
              <a:rPr lang="en-US" sz="7000" dirty="0"/>
              <a:t>21 </a:t>
            </a:r>
            <a:r>
              <a:rPr lang="en-US" sz="7000" dirty="0" err="1"/>
              <a:t>hrs</a:t>
            </a:r>
            <a:r>
              <a:rPr lang="en-US" sz="7000" dirty="0"/>
              <a:t>/week </a:t>
            </a:r>
            <a:r>
              <a:rPr lang="en-US" sz="7000" dirty="0" smtClean="0"/>
              <a:t>(</a:t>
            </a:r>
            <a:r>
              <a:rPr lang="en-US" sz="7000" dirty="0"/>
              <a:t>3 </a:t>
            </a:r>
            <a:r>
              <a:rPr lang="en-US" sz="7000" dirty="0" err="1"/>
              <a:t>hrs</a:t>
            </a:r>
            <a:r>
              <a:rPr lang="en-US" sz="7000" dirty="0"/>
              <a:t> out of class for every 1 </a:t>
            </a:r>
            <a:r>
              <a:rPr lang="en-US" sz="7000" dirty="0" err="1"/>
              <a:t>hr</a:t>
            </a:r>
            <a:r>
              <a:rPr lang="en-US" sz="7000" dirty="0"/>
              <a:t> in (7 </a:t>
            </a:r>
            <a:r>
              <a:rPr lang="en-US" sz="7000" dirty="0" err="1"/>
              <a:t>sch</a:t>
            </a:r>
            <a:r>
              <a:rPr lang="en-US" sz="7000" dirty="0"/>
              <a:t> = 21 </a:t>
            </a:r>
            <a:r>
              <a:rPr lang="en-US" sz="7000" dirty="0" err="1"/>
              <a:t>hrs</a:t>
            </a:r>
            <a:r>
              <a:rPr lang="en-US" sz="7000" dirty="0"/>
              <a:t> studying)</a:t>
            </a:r>
          </a:p>
          <a:p>
            <a:pPr lvl="1"/>
            <a:r>
              <a:rPr lang="en-US" sz="7000" dirty="0"/>
              <a:t>34 </a:t>
            </a:r>
            <a:r>
              <a:rPr lang="en-US" sz="7000" dirty="0" err="1"/>
              <a:t>hrs</a:t>
            </a:r>
            <a:r>
              <a:rPr lang="en-US" sz="7000" dirty="0"/>
              <a:t> of TV</a:t>
            </a:r>
          </a:p>
          <a:p>
            <a:pPr lvl="1"/>
            <a:r>
              <a:rPr lang="en-US" sz="7000" dirty="0"/>
              <a:t>40 </a:t>
            </a:r>
            <a:r>
              <a:rPr lang="en-US" sz="7000" dirty="0" err="1"/>
              <a:t>hrs</a:t>
            </a:r>
            <a:r>
              <a:rPr lang="en-US" sz="7000" dirty="0"/>
              <a:t> = Full-time, 20 </a:t>
            </a:r>
            <a:r>
              <a:rPr lang="en-US" sz="7000" dirty="0" err="1"/>
              <a:t>hrs</a:t>
            </a:r>
            <a:r>
              <a:rPr lang="en-US" sz="7000" dirty="0"/>
              <a:t> = Part-time, 60 </a:t>
            </a:r>
            <a:r>
              <a:rPr lang="en-US" sz="7000" dirty="0" err="1"/>
              <a:t>hrs</a:t>
            </a:r>
            <a:r>
              <a:rPr lang="en-US" sz="7000" dirty="0"/>
              <a:t> = REALITY (pay bills, etc.)</a:t>
            </a:r>
          </a:p>
          <a:p>
            <a:pPr lvl="1"/>
            <a:r>
              <a:rPr lang="en-US" sz="7000" dirty="0"/>
              <a:t>42 </a:t>
            </a:r>
            <a:r>
              <a:rPr lang="en-US" sz="7000" dirty="0" err="1"/>
              <a:t>hrs</a:t>
            </a:r>
            <a:r>
              <a:rPr lang="en-US" sz="7000" dirty="0"/>
              <a:t> a week for sleep = (6 </a:t>
            </a:r>
            <a:r>
              <a:rPr lang="en-US" sz="7000" dirty="0" err="1"/>
              <a:t>hrs</a:t>
            </a:r>
            <a:r>
              <a:rPr lang="en-US" sz="7000" dirty="0"/>
              <a:t> a night for 7 days of the week)</a:t>
            </a:r>
          </a:p>
          <a:p>
            <a:pPr marL="0" indent="0">
              <a:buNone/>
            </a:pPr>
            <a:r>
              <a:rPr lang="en-US" dirty="0" smtClean="0"/>
              <a:t>______________________________________________________________________________________________________________________________________</a:t>
            </a:r>
            <a:endParaRPr lang="en-US" dirty="0"/>
          </a:p>
          <a:p>
            <a:pPr marL="0" indent="0" algn="ctr">
              <a:buNone/>
            </a:pPr>
            <a:r>
              <a:rPr lang="en-US" sz="5900" dirty="0"/>
              <a:t>Total time left? 168-21-34-40-42 = 31 hrs. </a:t>
            </a:r>
          </a:p>
          <a:p>
            <a:pPr marL="0" indent="0">
              <a:buNone/>
            </a:pPr>
            <a:endParaRPr lang="en-US" dirty="0" smtClean="0"/>
          </a:p>
          <a:p>
            <a:pPr marL="0" indent="0">
              <a:buNone/>
            </a:pPr>
            <a:r>
              <a:rPr lang="en-US" sz="6200" dirty="0" smtClean="0"/>
              <a:t>Anyone </a:t>
            </a:r>
            <a:r>
              <a:rPr lang="en-US" sz="6200" dirty="0"/>
              <a:t>want to eat, have fun, or take a shower</a:t>
            </a:r>
            <a:r>
              <a:rPr lang="en-US" sz="6200" dirty="0" smtClean="0"/>
              <a:t>?</a:t>
            </a:r>
            <a:endParaRPr lang="en-US" sz="6200" dirty="0"/>
          </a:p>
          <a:p>
            <a:r>
              <a:rPr lang="en-US" sz="6200" dirty="0"/>
              <a:t>BOTTOM LINE: Time needs to be managed in order to do all the things you want in a week. </a:t>
            </a:r>
          </a:p>
          <a:p>
            <a:endParaRPr lang="en-US" sz="6200" dirty="0"/>
          </a:p>
        </p:txBody>
      </p:sp>
    </p:spTree>
    <p:extLst>
      <p:ext uri="{BB962C8B-B14F-4D97-AF65-F5344CB8AC3E}">
        <p14:creationId xmlns:p14="http://schemas.microsoft.com/office/powerpoint/2010/main" val="224119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Will Happen Next: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After the completion of the SLIP Orientation session, your hold will be removed within the next 24 hours.</a:t>
            </a:r>
          </a:p>
          <a:p>
            <a:endParaRPr lang="en-US" dirty="0"/>
          </a:p>
          <a:p>
            <a:r>
              <a:rPr lang="en-US" dirty="0" smtClean="0"/>
              <a:t>You will be notified if you are required to file an Appeal. Please allow 5-7 business days for appeals to be reviewed once they have been submitted.</a:t>
            </a:r>
          </a:p>
          <a:p>
            <a:endParaRPr lang="en-US" dirty="0" smtClean="0"/>
          </a:p>
          <a:p>
            <a:r>
              <a:rPr lang="en-US" dirty="0" smtClean="0"/>
              <a:t>Your hold will not be removed if you are not Term Activated.</a:t>
            </a:r>
          </a:p>
        </p:txBody>
      </p:sp>
    </p:spTree>
    <p:extLst>
      <p:ext uri="{BB962C8B-B14F-4D97-AF65-F5344CB8AC3E}">
        <p14:creationId xmlns:p14="http://schemas.microsoft.com/office/powerpoint/2010/main" val="3415508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Calendar</a:t>
            </a:r>
            <a:endParaRPr lang="en-US" dirty="0"/>
          </a:p>
        </p:txBody>
      </p:sp>
      <p:graphicFrame>
        <p:nvGraphicFramePr>
          <p:cNvPr id="6" name="Content Placeholder 5"/>
          <p:cNvGraphicFramePr>
            <a:graphicFrameLocks noGrp="1"/>
          </p:cNvGraphicFramePr>
          <p:nvPr>
            <p:ph sz="quarter" idx="1"/>
            <p:extLst/>
          </p:nvPr>
        </p:nvGraphicFramePr>
        <p:xfrm>
          <a:off x="685800" y="1600200"/>
          <a:ext cx="8077200" cy="5029192"/>
        </p:xfrm>
        <a:graphic>
          <a:graphicData uri="http://schemas.openxmlformats.org/drawingml/2006/table">
            <a:tbl>
              <a:tblPr>
                <a:tableStyleId>{5C22544A-7EE6-4342-B048-85BDC9FD1C3A}</a:tableStyleId>
              </a:tblPr>
              <a:tblGrid>
                <a:gridCol w="768875">
                  <a:extLst>
                    <a:ext uri="{9D8B030D-6E8A-4147-A177-3AD203B41FA5}">
                      <a16:colId xmlns:a16="http://schemas.microsoft.com/office/drawing/2014/main" val="20000"/>
                    </a:ext>
                  </a:extLst>
                </a:gridCol>
                <a:gridCol w="1041188">
                  <a:extLst>
                    <a:ext uri="{9D8B030D-6E8A-4147-A177-3AD203B41FA5}">
                      <a16:colId xmlns:a16="http://schemas.microsoft.com/office/drawing/2014/main" val="20001"/>
                    </a:ext>
                  </a:extLst>
                </a:gridCol>
                <a:gridCol w="1073223">
                  <a:extLst>
                    <a:ext uri="{9D8B030D-6E8A-4147-A177-3AD203B41FA5}">
                      <a16:colId xmlns:a16="http://schemas.microsoft.com/office/drawing/2014/main" val="20002"/>
                    </a:ext>
                  </a:extLst>
                </a:gridCol>
                <a:gridCol w="1201368">
                  <a:extLst>
                    <a:ext uri="{9D8B030D-6E8A-4147-A177-3AD203B41FA5}">
                      <a16:colId xmlns:a16="http://schemas.microsoft.com/office/drawing/2014/main" val="20003"/>
                    </a:ext>
                  </a:extLst>
                </a:gridCol>
                <a:gridCol w="1169332">
                  <a:extLst>
                    <a:ext uri="{9D8B030D-6E8A-4147-A177-3AD203B41FA5}">
                      <a16:colId xmlns:a16="http://schemas.microsoft.com/office/drawing/2014/main" val="20004"/>
                    </a:ext>
                  </a:extLst>
                </a:gridCol>
                <a:gridCol w="961094">
                  <a:extLst>
                    <a:ext uri="{9D8B030D-6E8A-4147-A177-3AD203B41FA5}">
                      <a16:colId xmlns:a16="http://schemas.microsoft.com/office/drawing/2014/main" val="20005"/>
                    </a:ext>
                  </a:extLst>
                </a:gridCol>
                <a:gridCol w="961094">
                  <a:extLst>
                    <a:ext uri="{9D8B030D-6E8A-4147-A177-3AD203B41FA5}">
                      <a16:colId xmlns:a16="http://schemas.microsoft.com/office/drawing/2014/main" val="20006"/>
                    </a:ext>
                  </a:extLst>
                </a:gridCol>
                <a:gridCol w="901026">
                  <a:extLst>
                    <a:ext uri="{9D8B030D-6E8A-4147-A177-3AD203B41FA5}">
                      <a16:colId xmlns:a16="http://schemas.microsoft.com/office/drawing/2014/main" val="20007"/>
                    </a:ext>
                  </a:extLst>
                </a:gridCol>
              </a:tblGrid>
              <a:tr h="884565">
                <a:tc>
                  <a:txBody>
                    <a:bodyPr/>
                    <a:lstStyle/>
                    <a:p>
                      <a:pPr algn="ctr" fontAlgn="ctr"/>
                      <a:endParaRPr lang="en-US" sz="900" b="0" i="0" u="none" strike="noStrike">
                        <a:solidFill>
                          <a:srgbClr val="000000"/>
                        </a:solidFill>
                        <a:effectLst/>
                        <a:latin typeface="Calibri"/>
                      </a:endParaRPr>
                    </a:p>
                  </a:txBody>
                  <a:tcPr marL="7424" marR="7424" marT="7424" marB="0" anchor="ctr"/>
                </a:tc>
                <a:tc>
                  <a:txBody>
                    <a:bodyPr/>
                    <a:lstStyle/>
                    <a:p>
                      <a:pPr algn="ctr" fontAlgn="ctr"/>
                      <a:endParaRPr lang="en-US" sz="900" b="0" i="0" u="none" strike="noStrike">
                        <a:solidFill>
                          <a:srgbClr val="000000"/>
                        </a:solidFill>
                        <a:effectLst/>
                        <a:latin typeface="Calibri"/>
                      </a:endParaRPr>
                    </a:p>
                  </a:txBody>
                  <a:tcPr marL="7424" marR="7424" marT="7424" marB="0" anchor="ctr"/>
                </a:tc>
                <a:tc>
                  <a:txBody>
                    <a:bodyPr/>
                    <a:lstStyle/>
                    <a:p>
                      <a:pPr algn="ctr" fontAlgn="ctr"/>
                      <a:endParaRPr lang="en-US" sz="1700" b="0" i="0" u="none" strike="noStrike">
                        <a:solidFill>
                          <a:srgbClr val="000000"/>
                        </a:solidFill>
                        <a:effectLst/>
                        <a:latin typeface="Calibri"/>
                      </a:endParaRPr>
                    </a:p>
                  </a:txBody>
                  <a:tcPr marL="7424" marR="7424" marT="7424" marB="0" anchor="ctr"/>
                </a:tc>
                <a:tc>
                  <a:txBody>
                    <a:bodyPr/>
                    <a:lstStyle/>
                    <a:p>
                      <a:pPr algn="ctr" fontAlgn="ctr"/>
                      <a:r>
                        <a:rPr lang="en-US" sz="1700" u="none" strike="noStrike">
                          <a:effectLst/>
                        </a:rPr>
                        <a:t>Weekly Calendar</a:t>
                      </a:r>
                      <a:endParaRPr lang="en-US" sz="1700" b="0" i="0" u="none" strike="noStrike">
                        <a:solidFill>
                          <a:srgbClr val="000000"/>
                        </a:solidFill>
                        <a:effectLst/>
                        <a:latin typeface="Calibri"/>
                      </a:endParaRPr>
                    </a:p>
                  </a:txBody>
                  <a:tcPr marL="7424" marR="7424" marT="7424" marB="0" anchor="ctr"/>
                </a:tc>
                <a:tc>
                  <a:txBody>
                    <a:bodyPr/>
                    <a:lstStyle/>
                    <a:p>
                      <a:pPr algn="ctr" fontAlgn="ctr"/>
                      <a:endParaRPr lang="en-US" sz="1700" b="0" i="0" u="none" strike="noStrike">
                        <a:solidFill>
                          <a:srgbClr val="000000"/>
                        </a:solidFill>
                        <a:effectLst/>
                        <a:latin typeface="Calibri"/>
                      </a:endParaRPr>
                    </a:p>
                  </a:txBody>
                  <a:tcPr marL="7424" marR="7424" marT="7424" marB="0" anchor="ctr"/>
                </a:tc>
                <a:tc>
                  <a:txBody>
                    <a:bodyPr/>
                    <a:lstStyle/>
                    <a:p>
                      <a:pPr algn="ctr" fontAlgn="ctr"/>
                      <a:endParaRPr lang="en-US" sz="900" b="0" i="0" u="none" strike="noStrike">
                        <a:solidFill>
                          <a:srgbClr val="000000"/>
                        </a:solidFill>
                        <a:effectLst/>
                        <a:latin typeface="Calibri"/>
                      </a:endParaRPr>
                    </a:p>
                  </a:txBody>
                  <a:tcPr marL="7424" marR="7424" marT="7424" marB="0" anchor="ctr"/>
                </a:tc>
                <a:tc>
                  <a:txBody>
                    <a:bodyPr/>
                    <a:lstStyle/>
                    <a:p>
                      <a:pPr algn="ctr" fontAlgn="ctr"/>
                      <a:endParaRPr lang="en-US" sz="900" b="0" i="0" u="none" strike="noStrike">
                        <a:solidFill>
                          <a:srgbClr val="000000"/>
                        </a:solidFill>
                        <a:effectLst/>
                        <a:latin typeface="Calibri"/>
                      </a:endParaRPr>
                    </a:p>
                  </a:txBody>
                  <a:tcPr marL="7424" marR="7424" marT="7424" marB="0" anchor="ctr"/>
                </a:tc>
                <a:tc>
                  <a:txBody>
                    <a:bodyPr/>
                    <a:lstStyle/>
                    <a:p>
                      <a:pPr algn="ctr" fontAlgn="ctr"/>
                      <a:endParaRPr lang="en-US" sz="900" b="0" i="0" u="none" strike="noStrike">
                        <a:solidFill>
                          <a:srgbClr val="000000"/>
                        </a:solidFill>
                        <a:effectLst/>
                        <a:latin typeface="Calibri"/>
                      </a:endParaRPr>
                    </a:p>
                  </a:txBody>
                  <a:tcPr marL="7424" marR="7424" marT="7424" marB="0" anchor="ctr"/>
                </a:tc>
                <a:extLst>
                  <a:ext uri="{0D108BD9-81ED-4DB2-BD59-A6C34878D82A}">
                    <a16:rowId xmlns:a16="http://schemas.microsoft.com/office/drawing/2014/main" val="10000"/>
                  </a:ext>
                </a:extLst>
              </a:tr>
              <a:tr h="165959">
                <a:tc>
                  <a:txBody>
                    <a:bodyPr/>
                    <a:lstStyle/>
                    <a:p>
                      <a:pPr algn="l" fontAlgn="b"/>
                      <a:endParaRPr lang="en-US" sz="900" b="0" i="0" u="none" strike="noStrike">
                        <a:solidFill>
                          <a:srgbClr val="000000"/>
                        </a:solidFill>
                        <a:effectLst/>
                        <a:latin typeface="Calibri"/>
                      </a:endParaRPr>
                    </a:p>
                  </a:txBody>
                  <a:tcPr marL="7424" marR="7424" marT="7424" marB="0" anchor="b"/>
                </a:tc>
                <a:tc>
                  <a:txBody>
                    <a:bodyPr/>
                    <a:lstStyle/>
                    <a:p>
                      <a:pPr algn="ctr" fontAlgn="ctr"/>
                      <a:r>
                        <a:rPr lang="en-US" sz="900" u="none" strike="noStrike">
                          <a:effectLst/>
                        </a:rPr>
                        <a:t>Sunday</a:t>
                      </a:r>
                      <a:endParaRPr lang="en-US" sz="900" b="1" i="0" u="none" strike="noStrike">
                        <a:solidFill>
                          <a:srgbClr val="000000"/>
                        </a:solidFill>
                        <a:effectLst/>
                        <a:latin typeface="Calibri"/>
                      </a:endParaRPr>
                    </a:p>
                  </a:txBody>
                  <a:tcPr marL="7424" marR="7424" marT="7424" marB="0" anchor="ctr"/>
                </a:tc>
                <a:tc>
                  <a:txBody>
                    <a:bodyPr/>
                    <a:lstStyle/>
                    <a:p>
                      <a:pPr algn="ctr" fontAlgn="ctr"/>
                      <a:r>
                        <a:rPr lang="en-US" sz="900" u="none" strike="noStrike">
                          <a:effectLst/>
                        </a:rPr>
                        <a:t>Monday</a:t>
                      </a:r>
                      <a:endParaRPr lang="en-US" sz="900" b="1" i="0" u="none" strike="noStrike">
                        <a:solidFill>
                          <a:srgbClr val="000000"/>
                        </a:solidFill>
                        <a:effectLst/>
                        <a:latin typeface="Calibri"/>
                      </a:endParaRPr>
                    </a:p>
                  </a:txBody>
                  <a:tcPr marL="7424" marR="7424" marT="7424" marB="0" anchor="ctr"/>
                </a:tc>
                <a:tc>
                  <a:txBody>
                    <a:bodyPr/>
                    <a:lstStyle/>
                    <a:p>
                      <a:pPr algn="ctr" fontAlgn="ctr"/>
                      <a:r>
                        <a:rPr lang="en-US" sz="900" u="none" strike="noStrike">
                          <a:effectLst/>
                        </a:rPr>
                        <a:t>Tuesday</a:t>
                      </a:r>
                      <a:endParaRPr lang="en-US" sz="900" b="1" i="0" u="none" strike="noStrike">
                        <a:solidFill>
                          <a:srgbClr val="000000"/>
                        </a:solidFill>
                        <a:effectLst/>
                        <a:latin typeface="Calibri"/>
                      </a:endParaRPr>
                    </a:p>
                  </a:txBody>
                  <a:tcPr marL="7424" marR="7424" marT="7424" marB="0" anchor="ctr"/>
                </a:tc>
                <a:tc>
                  <a:txBody>
                    <a:bodyPr/>
                    <a:lstStyle/>
                    <a:p>
                      <a:pPr algn="ctr" fontAlgn="ctr"/>
                      <a:r>
                        <a:rPr lang="en-US" sz="900" u="none" strike="noStrike">
                          <a:effectLst/>
                        </a:rPr>
                        <a:t>Wednesday</a:t>
                      </a:r>
                      <a:endParaRPr lang="en-US" sz="900" b="1" i="0" u="none" strike="noStrike">
                        <a:solidFill>
                          <a:srgbClr val="000000"/>
                        </a:solidFill>
                        <a:effectLst/>
                        <a:latin typeface="Calibri"/>
                      </a:endParaRPr>
                    </a:p>
                  </a:txBody>
                  <a:tcPr marL="7424" marR="7424" marT="7424" marB="0" anchor="ctr"/>
                </a:tc>
                <a:tc>
                  <a:txBody>
                    <a:bodyPr/>
                    <a:lstStyle/>
                    <a:p>
                      <a:pPr algn="ctr" fontAlgn="ctr"/>
                      <a:r>
                        <a:rPr lang="en-US" sz="900" u="none" strike="noStrike">
                          <a:effectLst/>
                        </a:rPr>
                        <a:t>Thursday</a:t>
                      </a:r>
                      <a:endParaRPr lang="en-US" sz="900" b="1" i="0" u="none" strike="noStrike">
                        <a:solidFill>
                          <a:srgbClr val="000000"/>
                        </a:solidFill>
                        <a:effectLst/>
                        <a:latin typeface="Calibri"/>
                      </a:endParaRPr>
                    </a:p>
                  </a:txBody>
                  <a:tcPr marL="7424" marR="7424" marT="7424" marB="0" anchor="ctr"/>
                </a:tc>
                <a:tc>
                  <a:txBody>
                    <a:bodyPr/>
                    <a:lstStyle/>
                    <a:p>
                      <a:pPr algn="ctr" fontAlgn="ctr"/>
                      <a:r>
                        <a:rPr lang="en-US" sz="900" u="none" strike="noStrike">
                          <a:effectLst/>
                        </a:rPr>
                        <a:t>Friday</a:t>
                      </a:r>
                      <a:endParaRPr lang="en-US" sz="900" b="1" i="0" u="none" strike="noStrike">
                        <a:solidFill>
                          <a:srgbClr val="000000"/>
                        </a:solidFill>
                        <a:effectLst/>
                        <a:latin typeface="Calibri"/>
                      </a:endParaRPr>
                    </a:p>
                  </a:txBody>
                  <a:tcPr marL="7424" marR="7424" marT="7424" marB="0" anchor="ctr"/>
                </a:tc>
                <a:tc>
                  <a:txBody>
                    <a:bodyPr/>
                    <a:lstStyle/>
                    <a:p>
                      <a:pPr algn="ctr" fontAlgn="ctr"/>
                      <a:r>
                        <a:rPr lang="en-US" sz="900" u="none" strike="noStrike">
                          <a:effectLst/>
                        </a:rPr>
                        <a:t>Saturday</a:t>
                      </a:r>
                      <a:endParaRPr lang="en-US" sz="900" b="1" i="0" u="none" strike="noStrike">
                        <a:solidFill>
                          <a:srgbClr val="000000"/>
                        </a:solidFill>
                        <a:effectLst/>
                        <a:latin typeface="Calibri"/>
                      </a:endParaRPr>
                    </a:p>
                  </a:txBody>
                  <a:tcPr marL="7424" marR="7424" marT="7424" marB="0" anchor="ctr"/>
                </a:tc>
                <a:extLst>
                  <a:ext uri="{0D108BD9-81ED-4DB2-BD59-A6C34878D82A}">
                    <a16:rowId xmlns:a16="http://schemas.microsoft.com/office/drawing/2014/main" val="10001"/>
                  </a:ext>
                </a:extLst>
              </a:tr>
              <a:tr h="165959">
                <a:tc>
                  <a:txBody>
                    <a:bodyPr/>
                    <a:lstStyle/>
                    <a:p>
                      <a:pPr algn="l" fontAlgn="b"/>
                      <a:r>
                        <a:rPr lang="en-US" sz="900" u="none" strike="noStrike">
                          <a:effectLst/>
                        </a:rPr>
                        <a:t>12:00am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2"/>
                  </a:ext>
                </a:extLst>
              </a:tr>
              <a:tr h="165959">
                <a:tc>
                  <a:txBody>
                    <a:bodyPr/>
                    <a:lstStyle/>
                    <a:p>
                      <a:pPr algn="l" fontAlgn="b"/>
                      <a:r>
                        <a:rPr lang="en-US" sz="900" u="none" strike="noStrike">
                          <a:effectLst/>
                        </a:rPr>
                        <a:t>1:00am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3"/>
                  </a:ext>
                </a:extLst>
              </a:tr>
              <a:tr h="165959">
                <a:tc>
                  <a:txBody>
                    <a:bodyPr/>
                    <a:lstStyle/>
                    <a:p>
                      <a:pPr algn="l" fontAlgn="b"/>
                      <a:r>
                        <a:rPr lang="en-US" sz="900" u="none" strike="noStrike">
                          <a:effectLst/>
                        </a:rPr>
                        <a:t>2:00am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4"/>
                  </a:ext>
                </a:extLst>
              </a:tr>
              <a:tr h="165959">
                <a:tc>
                  <a:txBody>
                    <a:bodyPr/>
                    <a:lstStyle/>
                    <a:p>
                      <a:pPr algn="l" fontAlgn="b"/>
                      <a:r>
                        <a:rPr lang="en-US" sz="900" u="none" strike="noStrike">
                          <a:effectLst/>
                        </a:rPr>
                        <a:t>3:00am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5"/>
                  </a:ext>
                </a:extLst>
              </a:tr>
              <a:tr h="165959">
                <a:tc>
                  <a:txBody>
                    <a:bodyPr/>
                    <a:lstStyle/>
                    <a:p>
                      <a:pPr algn="l" fontAlgn="b"/>
                      <a:r>
                        <a:rPr lang="en-US" sz="900" u="none" strike="noStrike">
                          <a:effectLst/>
                        </a:rPr>
                        <a:t>4:00am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6"/>
                  </a:ext>
                </a:extLst>
              </a:tr>
              <a:tr h="161611">
                <a:tc>
                  <a:txBody>
                    <a:bodyPr/>
                    <a:lstStyle/>
                    <a:p>
                      <a:pPr algn="l" fontAlgn="b"/>
                      <a:r>
                        <a:rPr lang="en-US" sz="900" u="none" strike="noStrike">
                          <a:effectLst/>
                        </a:rPr>
                        <a:t>5:00am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7"/>
                  </a:ext>
                </a:extLst>
              </a:tr>
              <a:tr h="165959">
                <a:tc>
                  <a:txBody>
                    <a:bodyPr/>
                    <a:lstStyle/>
                    <a:p>
                      <a:pPr algn="l" fontAlgn="b"/>
                      <a:r>
                        <a:rPr lang="en-US" sz="900" u="none" strike="noStrike">
                          <a:effectLst/>
                        </a:rPr>
                        <a:t>6:00am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8"/>
                  </a:ext>
                </a:extLst>
              </a:tr>
              <a:tr h="165959">
                <a:tc>
                  <a:txBody>
                    <a:bodyPr/>
                    <a:lstStyle/>
                    <a:p>
                      <a:pPr algn="l" fontAlgn="b"/>
                      <a:r>
                        <a:rPr lang="en-US" sz="900" u="none" strike="noStrike">
                          <a:effectLst/>
                        </a:rPr>
                        <a:t>7:00am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09"/>
                  </a:ext>
                </a:extLst>
              </a:tr>
              <a:tr h="165959">
                <a:tc>
                  <a:txBody>
                    <a:bodyPr/>
                    <a:lstStyle/>
                    <a:p>
                      <a:pPr algn="l" fontAlgn="b"/>
                      <a:r>
                        <a:rPr lang="en-US" sz="900" u="none" strike="noStrike">
                          <a:effectLst/>
                        </a:rPr>
                        <a:t>8:00am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0"/>
                  </a:ext>
                </a:extLst>
              </a:tr>
              <a:tr h="165959">
                <a:tc>
                  <a:txBody>
                    <a:bodyPr/>
                    <a:lstStyle/>
                    <a:p>
                      <a:pPr algn="l" fontAlgn="b"/>
                      <a:r>
                        <a:rPr lang="en-US" sz="900" u="none" strike="noStrike">
                          <a:effectLst/>
                        </a:rPr>
                        <a:t>9:00am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1"/>
                  </a:ext>
                </a:extLst>
              </a:tr>
              <a:tr h="165959">
                <a:tc>
                  <a:txBody>
                    <a:bodyPr/>
                    <a:lstStyle/>
                    <a:p>
                      <a:pPr algn="l" fontAlgn="b"/>
                      <a:r>
                        <a:rPr lang="en-US" sz="900" u="none" strike="noStrike">
                          <a:effectLst/>
                        </a:rPr>
                        <a:t>10:00am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2"/>
                  </a:ext>
                </a:extLst>
              </a:tr>
              <a:tr h="165959">
                <a:tc>
                  <a:txBody>
                    <a:bodyPr/>
                    <a:lstStyle/>
                    <a:p>
                      <a:pPr algn="l" fontAlgn="b"/>
                      <a:r>
                        <a:rPr lang="en-US" sz="900" u="none" strike="noStrike">
                          <a:effectLst/>
                        </a:rPr>
                        <a:t>11:00am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3"/>
                  </a:ext>
                </a:extLst>
              </a:tr>
              <a:tr h="165959">
                <a:tc>
                  <a:txBody>
                    <a:bodyPr/>
                    <a:lstStyle/>
                    <a:p>
                      <a:pPr algn="l" fontAlgn="b"/>
                      <a:r>
                        <a:rPr lang="en-US" sz="900" u="none" strike="noStrike">
                          <a:effectLst/>
                        </a:rPr>
                        <a:t>12:00pm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4"/>
                  </a:ext>
                </a:extLst>
              </a:tr>
              <a:tr h="165959">
                <a:tc>
                  <a:txBody>
                    <a:bodyPr/>
                    <a:lstStyle/>
                    <a:p>
                      <a:pPr algn="l" fontAlgn="b"/>
                      <a:r>
                        <a:rPr lang="en-US" sz="900" u="none" strike="noStrike">
                          <a:effectLst/>
                        </a:rPr>
                        <a:t>1:00pm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5"/>
                  </a:ext>
                </a:extLst>
              </a:tr>
              <a:tr h="165959">
                <a:tc>
                  <a:txBody>
                    <a:bodyPr/>
                    <a:lstStyle/>
                    <a:p>
                      <a:pPr algn="l" fontAlgn="b"/>
                      <a:r>
                        <a:rPr lang="en-US" sz="900" u="none" strike="noStrike">
                          <a:effectLst/>
                        </a:rPr>
                        <a:t>2:00pm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6"/>
                  </a:ext>
                </a:extLst>
              </a:tr>
              <a:tr h="165959">
                <a:tc>
                  <a:txBody>
                    <a:bodyPr/>
                    <a:lstStyle/>
                    <a:p>
                      <a:pPr algn="l" fontAlgn="b"/>
                      <a:r>
                        <a:rPr lang="en-US" sz="900" u="none" strike="noStrike">
                          <a:effectLst/>
                        </a:rPr>
                        <a:t>3:00pm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7"/>
                  </a:ext>
                </a:extLst>
              </a:tr>
              <a:tr h="165959">
                <a:tc>
                  <a:txBody>
                    <a:bodyPr/>
                    <a:lstStyle/>
                    <a:p>
                      <a:pPr algn="l" fontAlgn="b"/>
                      <a:r>
                        <a:rPr lang="en-US" sz="900" u="none" strike="noStrike">
                          <a:effectLst/>
                        </a:rPr>
                        <a:t>4:00pm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8"/>
                  </a:ext>
                </a:extLst>
              </a:tr>
              <a:tr h="165959">
                <a:tc>
                  <a:txBody>
                    <a:bodyPr/>
                    <a:lstStyle/>
                    <a:p>
                      <a:pPr algn="l" fontAlgn="b"/>
                      <a:r>
                        <a:rPr lang="en-US" sz="900" u="none" strike="noStrike">
                          <a:effectLst/>
                        </a:rPr>
                        <a:t>5:00pm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19"/>
                  </a:ext>
                </a:extLst>
              </a:tr>
              <a:tr h="165959">
                <a:tc>
                  <a:txBody>
                    <a:bodyPr/>
                    <a:lstStyle/>
                    <a:p>
                      <a:pPr algn="l" fontAlgn="b"/>
                      <a:r>
                        <a:rPr lang="en-US" sz="900" u="none" strike="noStrike">
                          <a:effectLst/>
                        </a:rPr>
                        <a:t>6:00pm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20"/>
                  </a:ext>
                </a:extLst>
              </a:tr>
              <a:tr h="165959">
                <a:tc>
                  <a:txBody>
                    <a:bodyPr/>
                    <a:lstStyle/>
                    <a:p>
                      <a:pPr algn="l" fontAlgn="b"/>
                      <a:r>
                        <a:rPr lang="en-US" sz="900" u="none" strike="noStrike">
                          <a:effectLst/>
                        </a:rPr>
                        <a:t>7:00pm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21"/>
                  </a:ext>
                </a:extLst>
              </a:tr>
              <a:tr h="165959">
                <a:tc>
                  <a:txBody>
                    <a:bodyPr/>
                    <a:lstStyle/>
                    <a:p>
                      <a:pPr algn="l" fontAlgn="b"/>
                      <a:r>
                        <a:rPr lang="en-US" sz="900" u="none" strike="noStrike">
                          <a:effectLst/>
                        </a:rPr>
                        <a:t>8:00pm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22"/>
                  </a:ext>
                </a:extLst>
              </a:tr>
              <a:tr h="165959">
                <a:tc>
                  <a:txBody>
                    <a:bodyPr/>
                    <a:lstStyle/>
                    <a:p>
                      <a:pPr algn="l" fontAlgn="b"/>
                      <a:r>
                        <a:rPr lang="en-US" sz="900" u="none" strike="noStrike">
                          <a:effectLst/>
                        </a:rPr>
                        <a:t>9:00pm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23"/>
                  </a:ext>
                </a:extLst>
              </a:tr>
              <a:tr h="165959">
                <a:tc>
                  <a:txBody>
                    <a:bodyPr/>
                    <a:lstStyle/>
                    <a:p>
                      <a:pPr algn="l" fontAlgn="b"/>
                      <a:r>
                        <a:rPr lang="en-US" sz="900" u="none" strike="noStrike">
                          <a:effectLst/>
                        </a:rPr>
                        <a:t>10:00pm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extLst>
                  <a:ext uri="{0D108BD9-81ED-4DB2-BD59-A6C34878D82A}">
                    <a16:rowId xmlns:a16="http://schemas.microsoft.com/office/drawing/2014/main" val="10024"/>
                  </a:ext>
                </a:extLst>
              </a:tr>
              <a:tr h="165959">
                <a:tc>
                  <a:txBody>
                    <a:bodyPr/>
                    <a:lstStyle/>
                    <a:p>
                      <a:pPr algn="l" fontAlgn="b"/>
                      <a:r>
                        <a:rPr lang="en-US" sz="900" u="none" strike="noStrike">
                          <a:effectLst/>
                        </a:rPr>
                        <a:t>11:00pm</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424" marR="7424" marT="7424"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7424" marR="7424" marT="7424"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596177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studying?</a:t>
            </a:r>
            <a:endParaRPr lang="en-US" dirty="0"/>
          </a:p>
        </p:txBody>
      </p:sp>
      <p:sp>
        <p:nvSpPr>
          <p:cNvPr id="3" name="Content Placeholder 2"/>
          <p:cNvSpPr>
            <a:spLocks noGrp="1"/>
          </p:cNvSpPr>
          <p:nvPr>
            <p:ph sz="quarter" idx="1"/>
          </p:nvPr>
        </p:nvSpPr>
        <p:spPr/>
        <p:txBody>
          <a:bodyPr/>
          <a:lstStyle/>
          <a:p>
            <a:r>
              <a:rPr lang="en-US" dirty="0" smtClean="0"/>
              <a:t>Certificate</a:t>
            </a:r>
          </a:p>
          <a:p>
            <a:r>
              <a:rPr lang="en-US" dirty="0" smtClean="0"/>
              <a:t>Associate of Applied Science Degree (AAS degree)</a:t>
            </a:r>
          </a:p>
          <a:p>
            <a:r>
              <a:rPr lang="en-US" dirty="0" smtClean="0"/>
              <a:t>Associate of Arts Degree</a:t>
            </a:r>
          </a:p>
          <a:p>
            <a:r>
              <a:rPr lang="en-US" dirty="0" smtClean="0"/>
              <a:t>Associate of Science Degree</a:t>
            </a:r>
          </a:p>
          <a:p>
            <a:r>
              <a:rPr lang="en-US" dirty="0" smtClean="0"/>
              <a:t>HCC PROGRAMS:</a:t>
            </a:r>
          </a:p>
          <a:p>
            <a:pPr marL="0" indent="0">
              <a:buNone/>
            </a:pPr>
            <a:r>
              <a:rPr lang="en-US" b="1" dirty="0">
                <a:solidFill>
                  <a:srgbClr val="FF0000"/>
                </a:solidFill>
                <a:hlinkClick r:id="rId2"/>
              </a:rPr>
              <a:t>http://www.hccs.edu/programs</a:t>
            </a:r>
            <a:r>
              <a:rPr lang="en-US" b="1" dirty="0" smtClean="0">
                <a:solidFill>
                  <a:srgbClr val="FF0000"/>
                </a:solidFill>
                <a:hlinkClick r:id="rId2"/>
              </a:rPr>
              <a:t>/</a:t>
            </a:r>
            <a:endParaRPr lang="en-US" b="1"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179219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classes do I sign-up for?</a:t>
            </a:r>
            <a:endParaRPr lang="en-US" dirty="0"/>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1040781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8992"/>
          </a:xfrm>
        </p:spPr>
        <p:txBody>
          <a:bodyPr>
            <a:normAutofit fontScale="90000"/>
          </a:bodyPr>
          <a:lstStyle/>
          <a:p>
            <a:r>
              <a:rPr lang="en-US" dirty="0" smtClean="0"/>
              <a:t/>
            </a:r>
            <a:br>
              <a:rPr lang="en-US" dirty="0" smtClean="0"/>
            </a:br>
            <a:r>
              <a:rPr lang="en-US" dirty="0" smtClean="0"/>
              <a:t>Individualized </a:t>
            </a:r>
            <a:r>
              <a:rPr lang="en-US" dirty="0"/>
              <a:t>Academic Advisement </a:t>
            </a:r>
            <a:r>
              <a:rPr lang="en-US" dirty="0" smtClean="0"/>
              <a:t>Report (</a:t>
            </a:r>
            <a:r>
              <a:rPr lang="en-US" dirty="0" err="1" smtClean="0"/>
              <a:t>iAAR</a:t>
            </a:r>
            <a:r>
              <a:rPr lang="en-US" dirty="0" smtClean="0"/>
              <a:t>)</a:t>
            </a:r>
            <a:r>
              <a:rPr lang="en-US" dirty="0"/>
              <a:t/>
            </a:r>
            <a:br>
              <a:rPr lang="en-US" dirty="0"/>
            </a:br>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3629"/>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554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Counselor or Advisor?</a:t>
            </a:r>
            <a:br>
              <a:rPr lang="en-US" dirty="0" smtClean="0"/>
            </a:br>
            <a:r>
              <a:rPr lang="en-US" dirty="0" smtClean="0"/>
              <a:t>Who do I talk to?</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Counselors see students on academic probation or academic suspension.</a:t>
            </a:r>
          </a:p>
          <a:p>
            <a:r>
              <a:rPr lang="en-US" dirty="0" smtClean="0"/>
              <a:t>Counselors meet with student with personal problems.</a:t>
            </a:r>
          </a:p>
          <a:p>
            <a:pPr marL="457200" lvl="1" indent="0">
              <a:buNone/>
            </a:pPr>
            <a:r>
              <a:rPr lang="en-US" dirty="0" smtClean="0"/>
              <a:t>(Note: Due to state licensure restrictions, personal counseling is available for Texas students only)</a:t>
            </a:r>
          </a:p>
          <a:p>
            <a:r>
              <a:rPr lang="en-US" dirty="0" smtClean="0"/>
              <a:t>Counselors see students by appointment.</a:t>
            </a:r>
          </a:p>
          <a:p>
            <a:pPr marL="0" indent="0">
              <a:buNone/>
            </a:pPr>
            <a:r>
              <a:rPr lang="en-US" b="1" dirty="0" smtClean="0"/>
              <a:t>_________________________________________</a:t>
            </a:r>
          </a:p>
          <a:p>
            <a:endParaRPr lang="en-US" dirty="0" smtClean="0"/>
          </a:p>
          <a:p>
            <a:r>
              <a:rPr lang="en-US" dirty="0" smtClean="0"/>
              <a:t>Advisors answer questions about grades, degree plans, graduation, etc…..</a:t>
            </a:r>
          </a:p>
        </p:txBody>
      </p:sp>
    </p:spTree>
    <p:extLst>
      <p:ext uri="{BB962C8B-B14F-4D97-AF65-F5344CB8AC3E}">
        <p14:creationId xmlns:p14="http://schemas.microsoft.com/office/powerpoint/2010/main" val="2404910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430"/>
            <a:ext cx="8229600" cy="646218"/>
          </a:xfrm>
        </p:spPr>
        <p:txBody>
          <a:bodyPr>
            <a:normAutofit fontScale="90000"/>
          </a:bodyPr>
          <a:lstStyle/>
          <a:p>
            <a:pPr algn="ctr"/>
            <a:r>
              <a:rPr lang="en-US" b="1" dirty="0" smtClean="0"/>
              <a:t>HCC Counselors Webpage </a:t>
            </a:r>
            <a:endParaRPr lang="en-US" b="1" dirty="0"/>
          </a:p>
        </p:txBody>
      </p:sp>
      <p:sp>
        <p:nvSpPr>
          <p:cNvPr id="3" name="Content Placeholder 2"/>
          <p:cNvSpPr>
            <a:spLocks noGrp="1"/>
          </p:cNvSpPr>
          <p:nvPr>
            <p:ph sz="quarter" idx="1"/>
          </p:nvPr>
        </p:nvSpPr>
        <p:spPr>
          <a:xfrm>
            <a:off x="381000" y="1066800"/>
            <a:ext cx="8229600" cy="4389120"/>
          </a:xfrm>
        </p:spPr>
        <p:txBody>
          <a:bodyPr>
            <a:normAutofit/>
          </a:bodyPr>
          <a:lstStyle/>
          <a:p>
            <a:pPr marL="0" indent="0">
              <a:buNone/>
            </a:pPr>
            <a:endParaRPr lang="en-US" sz="2200" b="1" dirty="0" smtClean="0">
              <a:solidFill>
                <a:srgbClr val="955F47"/>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22165341"/>
              </p:ext>
            </p:extLst>
          </p:nvPr>
        </p:nvGraphicFramePr>
        <p:xfrm>
          <a:off x="0" y="908856"/>
          <a:ext cx="9144003" cy="6282544"/>
        </p:xfrm>
        <a:graphic>
          <a:graphicData uri="http://schemas.openxmlformats.org/drawingml/2006/table">
            <a:tbl>
              <a:tblPr firstRow="1" bandRow="1">
                <a:tableStyleId>{5C22544A-7EE6-4342-B048-85BDC9FD1C3A}</a:tableStyleId>
              </a:tblPr>
              <a:tblGrid>
                <a:gridCol w="1247445">
                  <a:extLst>
                    <a:ext uri="{9D8B030D-6E8A-4147-A177-3AD203B41FA5}">
                      <a16:colId xmlns:a16="http://schemas.microsoft.com/office/drawing/2014/main" val="20000"/>
                    </a:ext>
                  </a:extLst>
                </a:gridCol>
                <a:gridCol w="1154791">
                  <a:extLst>
                    <a:ext uri="{9D8B030D-6E8A-4147-A177-3AD203B41FA5}">
                      <a16:colId xmlns:a16="http://schemas.microsoft.com/office/drawing/2014/main" val="20001"/>
                    </a:ext>
                  </a:extLst>
                </a:gridCol>
                <a:gridCol w="1340097">
                  <a:extLst>
                    <a:ext uri="{9D8B030D-6E8A-4147-A177-3AD203B41FA5}">
                      <a16:colId xmlns:a16="http://schemas.microsoft.com/office/drawing/2014/main" val="20002"/>
                    </a:ext>
                  </a:extLst>
                </a:gridCol>
                <a:gridCol w="1247445">
                  <a:extLst>
                    <a:ext uri="{9D8B030D-6E8A-4147-A177-3AD203B41FA5}">
                      <a16:colId xmlns:a16="http://schemas.microsoft.com/office/drawing/2014/main" val="20003"/>
                    </a:ext>
                  </a:extLst>
                </a:gridCol>
                <a:gridCol w="1247445">
                  <a:extLst>
                    <a:ext uri="{9D8B030D-6E8A-4147-A177-3AD203B41FA5}">
                      <a16:colId xmlns:a16="http://schemas.microsoft.com/office/drawing/2014/main" val="20004"/>
                    </a:ext>
                  </a:extLst>
                </a:gridCol>
                <a:gridCol w="1279457">
                  <a:extLst>
                    <a:ext uri="{9D8B030D-6E8A-4147-A177-3AD203B41FA5}">
                      <a16:colId xmlns:a16="http://schemas.microsoft.com/office/drawing/2014/main" val="20005"/>
                    </a:ext>
                  </a:extLst>
                </a:gridCol>
                <a:gridCol w="1627323">
                  <a:extLst>
                    <a:ext uri="{9D8B030D-6E8A-4147-A177-3AD203B41FA5}">
                      <a16:colId xmlns:a16="http://schemas.microsoft.com/office/drawing/2014/main" val="20006"/>
                    </a:ext>
                  </a:extLst>
                </a:gridCol>
              </a:tblGrid>
              <a:tr h="266835">
                <a:tc>
                  <a:txBody>
                    <a:bodyPr/>
                    <a:lstStyle/>
                    <a:p>
                      <a:pPr algn="ctr"/>
                      <a:r>
                        <a:rPr lang="en-US" sz="1000" dirty="0" smtClean="0"/>
                        <a:t>DISTRICT</a:t>
                      </a:r>
                      <a:endParaRPr lang="en-US" sz="1000" dirty="0"/>
                    </a:p>
                  </a:txBody>
                  <a:tcPr/>
                </a:tc>
                <a:tc>
                  <a:txBody>
                    <a:bodyPr/>
                    <a:lstStyle/>
                    <a:p>
                      <a:pPr algn="ctr"/>
                      <a:r>
                        <a:rPr lang="en-US" sz="1000" dirty="0" smtClean="0"/>
                        <a:t>COLEMAN</a:t>
                      </a:r>
                      <a:endParaRPr lang="en-US" sz="1000" dirty="0"/>
                    </a:p>
                  </a:txBody>
                  <a:tcPr/>
                </a:tc>
                <a:tc>
                  <a:txBody>
                    <a:bodyPr/>
                    <a:lstStyle/>
                    <a:p>
                      <a:pPr algn="ctr"/>
                      <a:r>
                        <a:rPr lang="en-US" sz="1000" dirty="0" smtClean="0"/>
                        <a:t>SOUTHEAST</a:t>
                      </a:r>
                      <a:endParaRPr lang="en-US" sz="1000" dirty="0"/>
                    </a:p>
                  </a:txBody>
                  <a:tcPr/>
                </a:tc>
                <a:tc>
                  <a:txBody>
                    <a:bodyPr/>
                    <a:lstStyle/>
                    <a:p>
                      <a:pPr algn="ctr"/>
                      <a:r>
                        <a:rPr lang="en-US" sz="1000" dirty="0" smtClean="0"/>
                        <a:t>SOUTHWEST</a:t>
                      </a:r>
                      <a:endParaRPr lang="en-US" sz="1000" dirty="0"/>
                    </a:p>
                  </a:txBody>
                  <a:tcPr/>
                </a:tc>
                <a:tc>
                  <a:txBody>
                    <a:bodyPr/>
                    <a:lstStyle/>
                    <a:p>
                      <a:pPr algn="ctr"/>
                      <a:r>
                        <a:rPr lang="en-US" sz="1000" dirty="0" smtClean="0"/>
                        <a:t>NORTHWEST</a:t>
                      </a:r>
                      <a:endParaRPr lang="en-US" sz="1000" dirty="0"/>
                    </a:p>
                  </a:txBody>
                  <a:tcPr/>
                </a:tc>
                <a:tc>
                  <a:txBody>
                    <a:bodyPr/>
                    <a:lstStyle/>
                    <a:p>
                      <a:pPr algn="ctr"/>
                      <a:r>
                        <a:rPr lang="en-US" sz="1000" dirty="0" smtClean="0"/>
                        <a:t>NORTHEAST</a:t>
                      </a:r>
                      <a:endParaRPr lang="en-US" sz="1000" dirty="0"/>
                    </a:p>
                  </a:txBody>
                  <a:tcPr/>
                </a:tc>
                <a:tc>
                  <a:txBody>
                    <a:bodyPr/>
                    <a:lstStyle/>
                    <a:p>
                      <a:pPr algn="ctr"/>
                      <a:r>
                        <a:rPr lang="en-US" sz="1000" dirty="0" smtClean="0"/>
                        <a:t>CENTRAL</a:t>
                      </a:r>
                      <a:endParaRPr lang="en-US" sz="1000" dirty="0"/>
                    </a:p>
                  </a:txBody>
                  <a:tcPr/>
                </a:tc>
                <a:extLst>
                  <a:ext uri="{0D108BD9-81ED-4DB2-BD59-A6C34878D82A}">
                    <a16:rowId xmlns:a16="http://schemas.microsoft.com/office/drawing/2014/main" val="10000"/>
                  </a:ext>
                </a:extLst>
              </a:tr>
              <a:tr h="1100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Director-</a:t>
                      </a:r>
                      <a:r>
                        <a:rPr lang="en-US" sz="1000" b="0" baseline="0" dirty="0" smtClean="0"/>
                        <a:t>Counseling and Ability Support Services</a:t>
                      </a:r>
                      <a:endParaRPr lang="en-US" sz="1000" b="0" dirty="0" smtClean="0"/>
                    </a:p>
                    <a:p>
                      <a:r>
                        <a:rPr lang="en-US" sz="1000" b="1" dirty="0" err="1" smtClean="0"/>
                        <a:t>Mahnaz</a:t>
                      </a:r>
                      <a:r>
                        <a:rPr lang="en-US" sz="1000" b="1" dirty="0" smtClean="0"/>
                        <a:t> </a:t>
                      </a:r>
                      <a:r>
                        <a:rPr lang="en-US" sz="1000" b="1" dirty="0" err="1" smtClean="0"/>
                        <a:t>Kolaini</a:t>
                      </a:r>
                      <a:r>
                        <a:rPr lang="en-US" sz="1000" b="1" dirty="0" smtClean="0"/>
                        <a:t>, MEd, NCC, LPC-S</a:t>
                      </a:r>
                    </a:p>
                    <a:p>
                      <a:r>
                        <a:rPr lang="en-US" sz="1000" b="0" dirty="0" smtClean="0"/>
                        <a:t>713-718-7449</a:t>
                      </a:r>
                    </a:p>
                    <a:p>
                      <a:endParaRPr lang="en-US" sz="1000" dirty="0" smtClean="0"/>
                    </a:p>
                  </a:txBody>
                  <a:tcPr/>
                </a:tc>
                <a:tc>
                  <a:txBody>
                    <a:bodyPr/>
                    <a:lstStyle/>
                    <a:p>
                      <a:endParaRPr lang="en-US" sz="1000" b="0" dirty="0" smtClean="0"/>
                    </a:p>
                  </a:txBody>
                  <a:tcPr/>
                </a:tc>
                <a:tc>
                  <a:txBody>
                    <a:bodyPr/>
                    <a:lstStyle/>
                    <a:p>
                      <a:r>
                        <a:rPr lang="en-US" sz="1000" b="0" dirty="0" smtClean="0"/>
                        <a:t>Lead Counselor</a:t>
                      </a:r>
                    </a:p>
                    <a:p>
                      <a:r>
                        <a:rPr lang="en-US" sz="1000" b="1" dirty="0" smtClean="0"/>
                        <a:t>Roman Alvarez,</a:t>
                      </a:r>
                    </a:p>
                    <a:p>
                      <a:r>
                        <a:rPr lang="en-US" sz="1000" b="1" dirty="0" err="1" smtClean="0"/>
                        <a:t>EdD</a:t>
                      </a:r>
                      <a:r>
                        <a:rPr lang="en-US" sz="1000" b="1" dirty="0" smtClean="0"/>
                        <a:t>, LPC-S, LMFT-S</a:t>
                      </a:r>
                      <a:endParaRPr lang="en-US" sz="1000" dirty="0" smtClean="0"/>
                    </a:p>
                    <a:p>
                      <a:r>
                        <a:rPr lang="en-US" sz="1000" dirty="0" smtClean="0"/>
                        <a:t>713-718-7144</a:t>
                      </a:r>
                      <a:endParaRPr lang="en-US" sz="1000" dirty="0"/>
                    </a:p>
                  </a:txBody>
                  <a:tcPr/>
                </a:tc>
                <a:tc>
                  <a:txBody>
                    <a:bodyPr/>
                    <a:lstStyle/>
                    <a:p>
                      <a:r>
                        <a:rPr lang="en-US" sz="1000" b="0" dirty="0" smtClean="0"/>
                        <a:t>Lead Counselor</a:t>
                      </a:r>
                    </a:p>
                    <a:p>
                      <a:r>
                        <a:rPr lang="en-US" sz="1000" b="1" dirty="0" err="1" smtClean="0"/>
                        <a:t>DeShantra</a:t>
                      </a:r>
                      <a:r>
                        <a:rPr lang="en-US" sz="1000" b="1" baseline="0" dirty="0" smtClean="0"/>
                        <a:t> Moore, MSW, LCSW</a:t>
                      </a:r>
                      <a:endParaRPr lang="en-US" sz="1000" b="1" dirty="0" smtClean="0"/>
                    </a:p>
                    <a:p>
                      <a:r>
                        <a:rPr lang="en-US" sz="1000" dirty="0" smtClean="0"/>
                        <a:t>713-718-7729</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Lead Counselor</a:t>
                      </a:r>
                    </a:p>
                    <a:p>
                      <a:r>
                        <a:rPr lang="en-US" sz="1000" b="1" dirty="0" smtClean="0"/>
                        <a:t>Kevin Fuller,</a:t>
                      </a:r>
                    </a:p>
                    <a:p>
                      <a:r>
                        <a:rPr lang="en-US" sz="1000" b="1" dirty="0" smtClean="0"/>
                        <a:t>MA, LPC</a:t>
                      </a:r>
                      <a:endParaRPr lang="en-US" sz="1000" dirty="0" smtClean="0"/>
                    </a:p>
                    <a:p>
                      <a:r>
                        <a:rPr lang="en-US" sz="1000" dirty="0" smtClean="0"/>
                        <a:t>713-718-2838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a:tc>
                <a:tc>
                  <a:txBody>
                    <a:bodyPr/>
                    <a:lstStyle/>
                    <a:p>
                      <a:r>
                        <a:rPr lang="en-US" sz="1000" b="0" dirty="0" smtClean="0"/>
                        <a:t>Lead Counselor</a:t>
                      </a:r>
                    </a:p>
                    <a:p>
                      <a:r>
                        <a:rPr kumimoji="0" lang="en-US" sz="1000" b="1" kern="1200" dirty="0" smtClean="0">
                          <a:solidFill>
                            <a:schemeClr val="dk1"/>
                          </a:solidFill>
                          <a:effectLst/>
                          <a:latin typeface="+mn-lt"/>
                          <a:ea typeface="+mn-ea"/>
                          <a:cs typeface="+mn-cs"/>
                        </a:rPr>
                        <a:t>Ayesha Farr, </a:t>
                      </a:r>
                    </a:p>
                    <a:p>
                      <a:r>
                        <a:rPr kumimoji="0" lang="en-US" sz="1000" b="1" kern="1200" dirty="0" smtClean="0">
                          <a:solidFill>
                            <a:schemeClr val="dk1"/>
                          </a:solidFill>
                          <a:effectLst/>
                          <a:latin typeface="+mn-lt"/>
                          <a:ea typeface="+mn-ea"/>
                          <a:cs typeface="+mn-cs"/>
                        </a:rPr>
                        <a:t>MA, NCC, LPC</a:t>
                      </a:r>
                    </a:p>
                    <a:p>
                      <a:r>
                        <a:rPr lang="en-US" sz="1000" dirty="0" smtClean="0"/>
                        <a:t>713-718-8420</a:t>
                      </a:r>
                    </a:p>
                    <a:p>
                      <a:endParaRPr lang="en-US" sz="1000" dirty="0" smtClean="0"/>
                    </a:p>
                  </a:txBody>
                  <a:tcPr/>
                </a:tc>
                <a:tc>
                  <a:txBody>
                    <a:bodyPr/>
                    <a:lstStyle/>
                    <a:p>
                      <a:r>
                        <a:rPr lang="en-US" sz="1000" b="0" dirty="0" smtClean="0"/>
                        <a:t>Lead Counselor</a:t>
                      </a:r>
                    </a:p>
                    <a:p>
                      <a:r>
                        <a:rPr lang="en-US" sz="1000" b="1" dirty="0" smtClean="0"/>
                        <a:t>Hope</a:t>
                      </a:r>
                      <a:r>
                        <a:rPr lang="en-US" sz="1000" b="1" baseline="0" dirty="0" smtClean="0"/>
                        <a:t> </a:t>
                      </a:r>
                      <a:r>
                        <a:rPr lang="en-US" sz="1000" b="1" baseline="0" dirty="0" err="1" smtClean="0"/>
                        <a:t>Pamplin</a:t>
                      </a:r>
                      <a:r>
                        <a:rPr lang="en-US" sz="1000" b="1" baseline="0" dirty="0" smtClean="0"/>
                        <a:t>,</a:t>
                      </a:r>
                    </a:p>
                    <a:p>
                      <a:r>
                        <a:rPr lang="en-US" sz="1000" b="1" baseline="0" dirty="0" smtClean="0"/>
                        <a:t>PhD, LPC-S</a:t>
                      </a:r>
                    </a:p>
                    <a:p>
                      <a:r>
                        <a:rPr lang="en-US" sz="1000" b="0" dirty="0" smtClean="0"/>
                        <a:t>713-718-6174</a:t>
                      </a:r>
                    </a:p>
                  </a:txBody>
                  <a:tcPr/>
                </a:tc>
                <a:extLst>
                  <a:ext uri="{0D108BD9-81ED-4DB2-BD59-A6C34878D82A}">
                    <a16:rowId xmlns:a16="http://schemas.microsoft.com/office/drawing/2014/main" val="10001"/>
                  </a:ext>
                </a:extLst>
              </a:tr>
              <a:tr h="1100695">
                <a:tc>
                  <a:txBody>
                    <a:bodyPr/>
                    <a:lstStyle/>
                    <a:p>
                      <a:r>
                        <a:rPr lang="en-US" sz="1000" b="0" dirty="0" smtClean="0"/>
                        <a:t>HCC</a:t>
                      </a:r>
                      <a:r>
                        <a:rPr lang="en-US" sz="1000" b="0" baseline="0" dirty="0" smtClean="0"/>
                        <a:t> Online Counselor</a:t>
                      </a:r>
                      <a:endParaRPr lang="en-US" sz="1000" b="0" dirty="0" smtClean="0"/>
                    </a:p>
                    <a:p>
                      <a:r>
                        <a:rPr lang="en-US" sz="1000" dirty="0" smtClean="0"/>
                        <a:t>Pat </a:t>
                      </a:r>
                      <a:r>
                        <a:rPr lang="en-US" sz="1000" dirty="0" err="1" smtClean="0"/>
                        <a:t>Jensvold</a:t>
                      </a:r>
                      <a:endParaRPr lang="en-US" sz="1000" dirty="0" smtClean="0"/>
                    </a:p>
                    <a:p>
                      <a:r>
                        <a:rPr kumimoji="0" lang="en-US" sz="1000" b="1" kern="1200" dirty="0" smtClean="0">
                          <a:solidFill>
                            <a:schemeClr val="dk1"/>
                          </a:solidFill>
                          <a:effectLst/>
                          <a:latin typeface="+mn-lt"/>
                          <a:ea typeface="+mn-ea"/>
                          <a:cs typeface="+mn-cs"/>
                        </a:rPr>
                        <a:t>MEd, LPC-S, NCC, </a:t>
                      </a:r>
                    </a:p>
                    <a:p>
                      <a:r>
                        <a:rPr kumimoji="0" lang="en-US" sz="1000" b="0" kern="1200" dirty="0" smtClean="0">
                          <a:solidFill>
                            <a:schemeClr val="dk1"/>
                          </a:solidFill>
                          <a:effectLst/>
                          <a:latin typeface="+mn-lt"/>
                          <a:ea typeface="+mn-ea"/>
                          <a:cs typeface="+mn-cs"/>
                        </a:rPr>
                        <a:t>713-718-7281</a:t>
                      </a:r>
                      <a:endParaRPr lang="en-US" sz="1000" b="1" dirty="0" smtClean="0"/>
                    </a:p>
                    <a:p>
                      <a:endParaRPr lang="en-US" sz="1000" b="1" dirty="0"/>
                    </a:p>
                  </a:txBody>
                  <a:tcPr/>
                </a:tc>
                <a:tc>
                  <a:txBody>
                    <a:bodyPr/>
                    <a:lstStyle/>
                    <a:p>
                      <a:r>
                        <a:rPr lang="en-US" sz="1000" dirty="0" smtClean="0"/>
                        <a:t>ADA Counselor</a:t>
                      </a:r>
                    </a:p>
                    <a:p>
                      <a:r>
                        <a:rPr lang="en-US" sz="1000" b="1" dirty="0" smtClean="0"/>
                        <a:t>Brandy </a:t>
                      </a:r>
                      <a:r>
                        <a:rPr lang="en-US" sz="1000" b="1" dirty="0" err="1" smtClean="0"/>
                        <a:t>Lerman</a:t>
                      </a:r>
                      <a:r>
                        <a:rPr lang="en-US" sz="1000" b="1" dirty="0" smtClean="0"/>
                        <a:t>, MEd,</a:t>
                      </a:r>
                      <a:r>
                        <a:rPr lang="en-US" sz="1000" b="1" baseline="0" dirty="0" smtClean="0"/>
                        <a:t> </a:t>
                      </a:r>
                      <a:r>
                        <a:rPr lang="en-US" sz="1000" b="1" dirty="0" smtClean="0"/>
                        <a:t>LPC</a:t>
                      </a:r>
                    </a:p>
                    <a:p>
                      <a:r>
                        <a:rPr lang="en-US" sz="1000" b="0" dirty="0" smtClean="0"/>
                        <a:t>713-718-7082</a:t>
                      </a:r>
                    </a:p>
                    <a:p>
                      <a:endParaRPr lang="en-US" sz="1000" dirty="0"/>
                    </a:p>
                  </a:txBody>
                  <a:tcPr/>
                </a:tc>
                <a:tc>
                  <a:txBody>
                    <a:bodyPr/>
                    <a:lstStyle/>
                    <a:p>
                      <a:r>
                        <a:rPr lang="en-US" sz="1000" b="0" dirty="0" smtClean="0"/>
                        <a:t>ADA Counselor</a:t>
                      </a:r>
                    </a:p>
                    <a:p>
                      <a:r>
                        <a:rPr lang="en-US" sz="1000" b="1" dirty="0" smtClean="0"/>
                        <a:t>E.J. Sit, EdD, LPC-S</a:t>
                      </a:r>
                    </a:p>
                    <a:p>
                      <a:r>
                        <a:rPr lang="en-US" sz="1000" dirty="0" smtClean="0"/>
                        <a:t>713-718-7144</a:t>
                      </a:r>
                      <a:endParaRPr lang="en-US" sz="1000" dirty="0"/>
                    </a:p>
                  </a:txBody>
                  <a:tcPr/>
                </a:tc>
                <a:tc>
                  <a:txBody>
                    <a:bodyPr/>
                    <a:lstStyle/>
                    <a:p>
                      <a:r>
                        <a:rPr lang="en-US" sz="1000" b="0" dirty="0" smtClean="0"/>
                        <a:t>ADA Counselor</a:t>
                      </a:r>
                    </a:p>
                    <a:p>
                      <a:r>
                        <a:rPr lang="en-US" sz="1000" b="1" dirty="0" smtClean="0"/>
                        <a:t>Becky </a:t>
                      </a:r>
                      <a:r>
                        <a:rPr lang="en-US" sz="1000" b="1" dirty="0" err="1" smtClean="0"/>
                        <a:t>Hauri</a:t>
                      </a:r>
                      <a:r>
                        <a:rPr lang="en-US" sz="1000" b="1" dirty="0" smtClean="0"/>
                        <a:t>, </a:t>
                      </a:r>
                    </a:p>
                    <a:p>
                      <a:r>
                        <a:rPr lang="en-US" sz="1000" b="1" dirty="0" smtClean="0"/>
                        <a:t>PhD, </a:t>
                      </a:r>
                      <a:r>
                        <a:rPr lang="en-US" sz="1000" b="1" dirty="0" err="1" smtClean="0"/>
                        <a:t>Lic</a:t>
                      </a:r>
                      <a:r>
                        <a:rPr lang="en-US" sz="1000" b="1" dirty="0" smtClean="0"/>
                        <a:t> </a:t>
                      </a:r>
                      <a:r>
                        <a:rPr lang="en-US" sz="1000" b="1" dirty="0" err="1" smtClean="0"/>
                        <a:t>Psyc</a:t>
                      </a:r>
                      <a:endParaRPr lang="en-US" sz="1000" dirty="0" smtClean="0"/>
                    </a:p>
                    <a:p>
                      <a:r>
                        <a:rPr lang="en-US" sz="1000" dirty="0" smtClean="0"/>
                        <a:t>713-718-7909</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ADA Counselo</a:t>
                      </a:r>
                      <a:r>
                        <a:rPr lang="en-US" sz="1000" b="1" dirty="0" smtClean="0"/>
                        <a:t>r</a:t>
                      </a:r>
                      <a:endParaRPr lang="en-US" sz="1000" dirty="0" smtClean="0"/>
                    </a:p>
                    <a:p>
                      <a:r>
                        <a:rPr lang="en-US" sz="1000" b="1" dirty="0" err="1" smtClean="0"/>
                        <a:t>LaRonda</a:t>
                      </a:r>
                      <a:r>
                        <a:rPr lang="en-US" sz="1000" b="1" dirty="0" smtClean="0"/>
                        <a:t> Ashford, </a:t>
                      </a:r>
                      <a:r>
                        <a:rPr lang="en-US" sz="1000" b="1" dirty="0" err="1" smtClean="0"/>
                        <a:t>EdD</a:t>
                      </a:r>
                      <a:r>
                        <a:rPr lang="en-US" sz="1000" b="1" dirty="0" smtClean="0"/>
                        <a:t>. LPC</a:t>
                      </a:r>
                      <a:endParaRPr lang="en-US" sz="1000" b="0" dirty="0" smtClean="0"/>
                    </a:p>
                    <a:p>
                      <a:r>
                        <a:rPr lang="en-US" sz="1000" dirty="0" smtClean="0"/>
                        <a:t>713-718-5408</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ADA Counselo</a:t>
                      </a:r>
                      <a:r>
                        <a:rPr lang="en-US" sz="1000" b="1" dirty="0" smtClean="0"/>
                        <a:t>r</a:t>
                      </a:r>
                      <a:endParaRPr lang="en-US" sz="1000" dirty="0" smtClean="0"/>
                    </a:p>
                    <a:p>
                      <a:r>
                        <a:rPr lang="en-US" sz="1000" b="1" dirty="0" smtClean="0"/>
                        <a:t>Cynthia De Los Santos,</a:t>
                      </a:r>
                    </a:p>
                    <a:p>
                      <a:r>
                        <a:rPr lang="en-US" sz="1000" b="1" dirty="0" smtClean="0"/>
                        <a:t>MA,</a:t>
                      </a:r>
                      <a:r>
                        <a:rPr lang="en-US" sz="1000" b="1" baseline="0" dirty="0" smtClean="0"/>
                        <a:t> LMFT</a:t>
                      </a:r>
                    </a:p>
                    <a:p>
                      <a:r>
                        <a:rPr lang="en-US" sz="1000" b="0" baseline="0" dirty="0" smtClean="0"/>
                        <a:t>713-718-8322</a:t>
                      </a:r>
                      <a:endParaRPr lang="en-US"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ADA 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mn-lt"/>
                          <a:ea typeface="+mn-ea"/>
                          <a:cs typeface="+mn-cs"/>
                        </a:rPr>
                        <a:t>Jette</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1" i="0" u="none" strike="noStrike" kern="1200" cap="none" spc="0" normalizeH="0" baseline="0" noProof="0" dirty="0" err="1" smtClean="0">
                          <a:ln>
                            <a:noFill/>
                          </a:ln>
                          <a:solidFill>
                            <a:prstClr val="black"/>
                          </a:solidFill>
                          <a:effectLst/>
                          <a:uLnTx/>
                          <a:uFillTx/>
                          <a:latin typeface="+mn-lt"/>
                          <a:ea typeface="+mn-ea"/>
                          <a:cs typeface="+mn-cs"/>
                        </a:rPr>
                        <a:t>Yetta</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Lott,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mn-lt"/>
                          <a:ea typeface="+mn-ea"/>
                          <a:cs typeface="+mn-cs"/>
                        </a:rPr>
                        <a:t>EdS</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MA, LPC, CRC, NCC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713-718-6164</a:t>
                      </a:r>
                    </a:p>
                  </a:txBody>
                  <a:tcPr/>
                </a:tc>
                <a:extLst>
                  <a:ext uri="{0D108BD9-81ED-4DB2-BD59-A6C34878D82A}">
                    <a16:rowId xmlns:a16="http://schemas.microsoft.com/office/drawing/2014/main" val="10002"/>
                  </a:ext>
                </a:extLst>
              </a:tr>
              <a:tr h="767151">
                <a:tc>
                  <a:txBody>
                    <a:bodyPr/>
                    <a:lstStyle/>
                    <a:p>
                      <a:r>
                        <a:rPr lang="en-US" sz="1000" b="0" dirty="0" smtClean="0"/>
                        <a:t>Counselor</a:t>
                      </a:r>
                    </a:p>
                    <a:p>
                      <a:r>
                        <a:rPr lang="en-US" sz="1000" b="0" dirty="0" smtClean="0"/>
                        <a:t>Veterans</a:t>
                      </a:r>
                    </a:p>
                    <a:p>
                      <a:r>
                        <a:rPr lang="en-US" sz="1000" b="1" dirty="0" smtClean="0"/>
                        <a:t>Ana </a:t>
                      </a:r>
                      <a:r>
                        <a:rPr lang="en-US" sz="1000" b="1" dirty="0" err="1" smtClean="0"/>
                        <a:t>Canek</a:t>
                      </a:r>
                      <a:r>
                        <a:rPr lang="en-US" sz="1000" b="1" dirty="0" smtClean="0"/>
                        <a:t>,</a:t>
                      </a:r>
                    </a:p>
                    <a:p>
                      <a:r>
                        <a:rPr lang="en-US" sz="1000" b="1" dirty="0" smtClean="0"/>
                        <a:t>MA, LPC </a:t>
                      </a:r>
                    </a:p>
                    <a:p>
                      <a:r>
                        <a:rPr lang="en-US" sz="1000" b="0" dirty="0" smtClean="0"/>
                        <a:t>713-718-7544</a:t>
                      </a:r>
                    </a:p>
                    <a:p>
                      <a:endParaRPr lang="en-US" sz="1000" dirty="0"/>
                    </a:p>
                  </a:txBody>
                  <a:tcPr/>
                </a:tc>
                <a:tc>
                  <a:txBody>
                    <a:bodyPr/>
                    <a:lstStyle/>
                    <a:p>
                      <a:endParaRPr lang="en-US" sz="1000" dirty="0"/>
                    </a:p>
                  </a:txBody>
                  <a:tcPr/>
                </a:tc>
                <a:tc>
                  <a:txBody>
                    <a:bodyPr/>
                    <a:lstStyle/>
                    <a:p>
                      <a:r>
                        <a:rPr lang="en-US" sz="1000" b="0" dirty="0" smtClean="0"/>
                        <a:t>Counselor</a:t>
                      </a:r>
                    </a:p>
                    <a:p>
                      <a:r>
                        <a:rPr lang="en-US" sz="1000" b="1" dirty="0" smtClean="0"/>
                        <a:t>Cynthia Castellanos, MS, LPC</a:t>
                      </a:r>
                      <a:endParaRPr lang="en-US" sz="1000" dirty="0" smtClean="0"/>
                    </a:p>
                    <a:p>
                      <a:r>
                        <a:rPr lang="en-US" sz="1000" dirty="0" smtClean="0"/>
                        <a:t>713-718-7144</a:t>
                      </a:r>
                      <a:endParaRPr lang="en-US" sz="1000" dirty="0"/>
                    </a:p>
                  </a:txBody>
                  <a:tcPr/>
                </a:tc>
                <a:tc>
                  <a:txBody>
                    <a:bodyPr/>
                    <a:lstStyle/>
                    <a:p>
                      <a:r>
                        <a:rPr lang="en-US" sz="1000" b="0" dirty="0" smtClean="0"/>
                        <a:t>ADA Counselor</a:t>
                      </a:r>
                    </a:p>
                    <a:p>
                      <a:r>
                        <a:rPr lang="en-US" sz="1000" b="1" dirty="0" smtClean="0"/>
                        <a:t>Greta</a:t>
                      </a:r>
                      <a:r>
                        <a:rPr lang="en-US" sz="1000" b="1" baseline="0" dirty="0" smtClean="0"/>
                        <a:t> Brooks,</a:t>
                      </a:r>
                    </a:p>
                    <a:p>
                      <a:r>
                        <a:rPr lang="en-US" sz="1000" b="1" baseline="0" smtClean="0"/>
                        <a:t>MS</a:t>
                      </a:r>
                      <a:r>
                        <a:rPr lang="en-US" sz="1000" b="1" baseline="0" dirty="0" smtClean="0"/>
                        <a:t>, M.Ed., LPC, CRC</a:t>
                      </a:r>
                      <a:endParaRPr lang="en-US" sz="1000" b="1" dirty="0" smtClean="0"/>
                    </a:p>
                    <a:p>
                      <a:r>
                        <a:rPr lang="en-US" sz="1000" b="0" dirty="0" smtClean="0"/>
                        <a:t>713- 718-7448</a:t>
                      </a:r>
                    </a:p>
                  </a:txBody>
                  <a:tcPr/>
                </a:tc>
                <a:tc>
                  <a:txBody>
                    <a:bodyPr/>
                    <a:lstStyle/>
                    <a:p>
                      <a:r>
                        <a:rPr lang="en-US" sz="1000" b="0" dirty="0" smtClean="0"/>
                        <a:t>ADA Counselor</a:t>
                      </a:r>
                    </a:p>
                    <a:p>
                      <a:r>
                        <a:rPr lang="en-US" sz="1000" b="1" dirty="0" smtClean="0"/>
                        <a:t>Lisa Parkinson, MEd,</a:t>
                      </a:r>
                      <a:r>
                        <a:rPr lang="en-US" sz="1000" b="1" baseline="0" dirty="0" smtClean="0"/>
                        <a:t> LPC</a:t>
                      </a:r>
                      <a:endParaRPr lang="en-US" sz="1000" dirty="0" smtClean="0"/>
                    </a:p>
                    <a:p>
                      <a:r>
                        <a:rPr lang="en-US" sz="1000" dirty="0" smtClean="0"/>
                        <a:t>713-718-5667</a:t>
                      </a:r>
                      <a:endParaRPr lang="en-US" sz="1000" dirty="0"/>
                    </a:p>
                  </a:txBody>
                  <a:tcPr/>
                </a:tc>
                <a:tc>
                  <a:txBody>
                    <a:bodyPr/>
                    <a:lstStyle/>
                    <a:p>
                      <a:r>
                        <a:rPr lang="en-US" sz="1000" dirty="0" smtClean="0"/>
                        <a:t>Counselor</a:t>
                      </a:r>
                    </a:p>
                    <a:p>
                      <a:r>
                        <a:rPr lang="en-US" sz="1000" b="1" dirty="0" smtClean="0"/>
                        <a:t>Patrick Nguyen, </a:t>
                      </a:r>
                    </a:p>
                    <a:p>
                      <a:r>
                        <a:rPr lang="en-US" sz="1000" b="1" dirty="0" smtClean="0"/>
                        <a:t>MS, LPC</a:t>
                      </a:r>
                    </a:p>
                    <a:p>
                      <a:r>
                        <a:rPr lang="en-US" sz="1000" dirty="0" smtClean="0"/>
                        <a:t>713-718-6855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ADA 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mn-lt"/>
                          <a:ea typeface="+mn-ea"/>
                          <a:cs typeface="+mn-cs"/>
                        </a:rPr>
                        <a:t>Senta</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Eastern,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MEd, LPC-S, NCC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713-718-6164</a:t>
                      </a:r>
                    </a:p>
                  </a:txBody>
                  <a:tcPr/>
                </a:tc>
                <a:extLst>
                  <a:ext uri="{0D108BD9-81ED-4DB2-BD59-A6C34878D82A}">
                    <a16:rowId xmlns:a16="http://schemas.microsoft.com/office/drawing/2014/main" val="10003"/>
                  </a:ext>
                </a:extLst>
              </a:tr>
              <a:tr h="767151">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r>
                        <a:rPr lang="en-US" sz="1000" b="0" dirty="0" smtClean="0"/>
                        <a:t>Counselor</a:t>
                      </a:r>
                    </a:p>
                    <a:p>
                      <a:r>
                        <a:rPr lang="en-US" sz="1000" b="1" dirty="0" smtClean="0"/>
                        <a:t>Sara </a:t>
                      </a:r>
                      <a:r>
                        <a:rPr lang="en-US" sz="1000" b="1" dirty="0" err="1" smtClean="0"/>
                        <a:t>Shideler</a:t>
                      </a:r>
                      <a:r>
                        <a:rPr lang="en-US" sz="1000" b="1" dirty="0" smtClean="0"/>
                        <a:t>, MSW, LCSW </a:t>
                      </a:r>
                    </a:p>
                    <a:p>
                      <a:r>
                        <a:rPr lang="en-US" sz="1000" b="0" dirty="0" smtClean="0"/>
                        <a:t>713- 718-7799</a:t>
                      </a:r>
                    </a:p>
                  </a:txBody>
                  <a:tcPr/>
                </a:tc>
                <a:tc>
                  <a:txBody>
                    <a:bodyPr/>
                    <a:lstStyle/>
                    <a:p>
                      <a:r>
                        <a:rPr lang="en-US" sz="1000" b="1" dirty="0" smtClean="0"/>
                        <a:t>Tamara Petty,</a:t>
                      </a:r>
                    </a:p>
                    <a:p>
                      <a:r>
                        <a:rPr lang="en-US" sz="1000" b="1" dirty="0" smtClean="0"/>
                        <a:t>MA, LPC-S, NCC</a:t>
                      </a:r>
                    </a:p>
                    <a:p>
                      <a:r>
                        <a:rPr lang="en-US" sz="1000" dirty="0" smtClean="0"/>
                        <a:t>713-718-7518</a:t>
                      </a:r>
                    </a:p>
                    <a:p>
                      <a:endParaRPr lang="en-US" sz="1000" dirty="0"/>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Cassandra Mack,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MA, LCSW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713-718-6174</a:t>
                      </a:r>
                    </a:p>
                  </a:txBody>
                  <a:tcPr/>
                </a:tc>
                <a:extLst>
                  <a:ext uri="{0D108BD9-81ED-4DB2-BD59-A6C34878D82A}">
                    <a16:rowId xmlns:a16="http://schemas.microsoft.com/office/drawing/2014/main" val="10004"/>
                  </a:ext>
                </a:extLst>
              </a:tr>
              <a:tr h="767151">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r>
                        <a:rPr lang="en-US" sz="1000" b="0" dirty="0" smtClean="0"/>
                        <a:t>Counselor</a:t>
                      </a:r>
                    </a:p>
                    <a:p>
                      <a:r>
                        <a:rPr lang="en-US" sz="1000" b="1" dirty="0" smtClean="0"/>
                        <a:t>(Vacant),</a:t>
                      </a:r>
                    </a:p>
                  </a:txBody>
                  <a:tcPr/>
                </a:tc>
                <a:tc>
                  <a:txBody>
                    <a:bodyPr/>
                    <a:lstStyle/>
                    <a:p>
                      <a:r>
                        <a:rPr lang="en-US" sz="1000" b="0" dirty="0" smtClean="0"/>
                        <a:t>Counselor</a:t>
                      </a:r>
                    </a:p>
                    <a:p>
                      <a:r>
                        <a:rPr lang="en-US" sz="1000" b="1" dirty="0" smtClean="0"/>
                        <a:t>Kevin Fuller,</a:t>
                      </a:r>
                    </a:p>
                    <a:p>
                      <a:r>
                        <a:rPr lang="en-US" sz="1000" b="1" dirty="0" smtClean="0"/>
                        <a:t> MA, LPC</a:t>
                      </a:r>
                      <a:endParaRPr lang="en-US" sz="1000" dirty="0" smtClean="0"/>
                    </a:p>
                    <a:p>
                      <a:r>
                        <a:rPr lang="en-US" sz="1000" dirty="0" smtClean="0"/>
                        <a:t>713-718-2838</a:t>
                      </a:r>
                      <a:endParaRPr lang="en-US" sz="1000" dirty="0"/>
                    </a:p>
                  </a:txBody>
                  <a:tcPr/>
                </a:tc>
                <a:tc>
                  <a:txBody>
                    <a:bodyPr/>
                    <a:lstStyle/>
                    <a:p>
                      <a:endParaRPr lang="en-US" sz="1000" dirty="0"/>
                    </a:p>
                  </a:txBody>
                  <a:tcPr/>
                </a:tc>
                <a:tc>
                  <a:txBody>
                    <a:bodyPr/>
                    <a:lstStyle/>
                    <a:p>
                      <a:r>
                        <a:rPr lang="en-US" sz="1000" b="0" dirty="0" smtClean="0"/>
                        <a:t>Counselor</a:t>
                      </a:r>
                    </a:p>
                    <a:p>
                      <a:r>
                        <a:rPr lang="en-US" sz="1000" b="1" dirty="0" smtClean="0"/>
                        <a:t>Nicole Loving,</a:t>
                      </a:r>
                      <a:r>
                        <a:rPr lang="en-US" sz="1000" b="1" baseline="0" dirty="0" smtClean="0"/>
                        <a:t> </a:t>
                      </a:r>
                    </a:p>
                    <a:p>
                      <a:r>
                        <a:rPr lang="en-US" sz="1000" b="1" baseline="0" dirty="0" smtClean="0"/>
                        <a:t>MA, LPC</a:t>
                      </a:r>
                      <a:endParaRPr lang="en-US" sz="1000" b="1" dirty="0" smtClean="0"/>
                    </a:p>
                    <a:p>
                      <a:r>
                        <a:rPr lang="en-US" sz="1000" b="0" dirty="0" smtClean="0"/>
                        <a:t>713-718-6174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1130343">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00" b="0" kern="1200" dirty="0" smtClean="0">
                        <a:solidFill>
                          <a:schemeClr val="dk1"/>
                        </a:solidFill>
                        <a:effectLst/>
                        <a:latin typeface="+mn-lt"/>
                        <a:ea typeface="+mn-ea"/>
                        <a:cs typeface="+mn-cs"/>
                      </a:endParaRP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53011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HCC – Counselor Contacts</a:t>
            </a:r>
            <a:endParaRPr lang="en-US" dirty="0"/>
          </a:p>
        </p:txBody>
      </p:sp>
      <p:sp>
        <p:nvSpPr>
          <p:cNvPr id="3" name="Content Placeholder 2"/>
          <p:cNvSpPr>
            <a:spLocks noGrp="1"/>
          </p:cNvSpPr>
          <p:nvPr>
            <p:ph sz="quarter" idx="1"/>
          </p:nvPr>
        </p:nvSpPr>
        <p:spPr/>
        <p:txBody>
          <a:bodyPr>
            <a:normAutofit/>
          </a:bodyPr>
          <a:lstStyle/>
          <a:p>
            <a:endParaRPr lang="en-US" dirty="0" smtClean="0"/>
          </a:p>
          <a:p>
            <a:pPr marL="365760" lvl="1" indent="0" algn="ctr">
              <a:buNone/>
            </a:pPr>
            <a:r>
              <a:rPr lang="en-US" sz="3200" b="1" dirty="0" smtClean="0">
                <a:hlinkClick r:id="rId3"/>
              </a:rPr>
              <a:t>https</a:t>
            </a:r>
            <a:r>
              <a:rPr lang="en-US" sz="3200" b="1" dirty="0">
                <a:hlinkClick r:id="rId3"/>
              </a:rPr>
              <a:t>://www.hccs.edu/support-services/drug--alcohol-abuse-prevention/hcc-counselors</a:t>
            </a:r>
            <a:r>
              <a:rPr lang="en-US" sz="3200" b="1" dirty="0" smtClean="0">
                <a:hlinkClick r:id="rId3"/>
              </a:rPr>
              <a:t>/</a:t>
            </a:r>
            <a:endParaRPr lang="en-US" sz="3200" b="1" dirty="0" smtClean="0"/>
          </a:p>
          <a:p>
            <a:pPr marL="365760" lvl="1" indent="0">
              <a:buNone/>
            </a:pPr>
            <a:endParaRPr lang="en-US" sz="3200" b="1" dirty="0" smtClean="0"/>
          </a:p>
          <a:p>
            <a:endParaRPr lang="en-US" dirty="0"/>
          </a:p>
        </p:txBody>
      </p:sp>
    </p:spTree>
    <p:extLst>
      <p:ext uri="{BB962C8B-B14F-4D97-AF65-F5344CB8AC3E}">
        <p14:creationId xmlns:p14="http://schemas.microsoft.com/office/powerpoint/2010/main" val="236138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Academic Calendars</a:t>
            </a:r>
            <a:endParaRPr lang="en-US" dirty="0"/>
          </a:p>
        </p:txBody>
      </p:sp>
      <p:sp>
        <p:nvSpPr>
          <p:cNvPr id="5" name="Rectangle 4"/>
          <p:cNvSpPr/>
          <p:nvPr/>
        </p:nvSpPr>
        <p:spPr>
          <a:xfrm>
            <a:off x="152399" y="5715000"/>
            <a:ext cx="8699453" cy="1569660"/>
          </a:xfrm>
          <a:prstGeom prst="rect">
            <a:avLst/>
          </a:prstGeom>
        </p:spPr>
        <p:txBody>
          <a:bodyPr wrap="square">
            <a:spAutoFit/>
          </a:bodyPr>
          <a:lstStyle/>
          <a:p>
            <a:pPr algn="ctr"/>
            <a:r>
              <a:rPr lang="en-US" sz="3200" b="1" dirty="0" smtClean="0"/>
              <a:t>http</a:t>
            </a:r>
            <a:r>
              <a:rPr lang="en-US" sz="3200" b="1" dirty="0"/>
              <a:t>://www.hccs.edu/student-experience/events-calendar/#/?i=2</a:t>
            </a:r>
            <a:endParaRPr lang="en-US" sz="3200" b="1" dirty="0" smtClean="0"/>
          </a:p>
          <a:p>
            <a:endParaRPr lang="en-US" sz="3200" b="1" dirty="0"/>
          </a:p>
        </p:txBody>
      </p:sp>
      <p:pic>
        <p:nvPicPr>
          <p:cNvPr id="6" name="Content Placeholder 5"/>
          <p:cNvPicPr>
            <a:picLocks noGrp="1" noChangeAspect="1"/>
          </p:cNvPicPr>
          <p:nvPr>
            <p:ph idx="1"/>
          </p:nvPr>
        </p:nvPicPr>
        <p:blipFill>
          <a:blip r:embed="rId2"/>
          <a:stretch>
            <a:fillRect/>
          </a:stretch>
        </p:blipFill>
        <p:spPr>
          <a:xfrm>
            <a:off x="0" y="1143380"/>
            <a:ext cx="9144000" cy="4675982"/>
          </a:xfrm>
          <a:prstGeom prst="rect">
            <a:avLst/>
          </a:prstGeom>
        </p:spPr>
      </p:pic>
    </p:spTree>
    <p:extLst>
      <p:ext uri="{BB962C8B-B14F-4D97-AF65-F5344CB8AC3E}">
        <p14:creationId xmlns:p14="http://schemas.microsoft.com/office/powerpoint/2010/main" val="418104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Veterans</a:t>
            </a:r>
            <a:endParaRPr lang="en-US" dirty="0"/>
          </a:p>
        </p:txBody>
      </p:sp>
      <p:sp>
        <p:nvSpPr>
          <p:cNvPr id="3" name="Content Placeholder 2"/>
          <p:cNvSpPr>
            <a:spLocks noGrp="1"/>
          </p:cNvSpPr>
          <p:nvPr>
            <p:ph sz="quarter" idx="1"/>
          </p:nvPr>
        </p:nvSpPr>
        <p:spPr/>
        <p:txBody>
          <a:bodyPr/>
          <a:lstStyle/>
          <a:p>
            <a:r>
              <a:rPr lang="en-US" dirty="0" smtClean="0"/>
              <a:t>Ana </a:t>
            </a:r>
            <a:r>
              <a:rPr lang="en-US" dirty="0" err="1" smtClean="0"/>
              <a:t>Canek</a:t>
            </a:r>
            <a:r>
              <a:rPr lang="en-US" dirty="0" smtClean="0"/>
              <a:t>, MA, LPC</a:t>
            </a:r>
          </a:p>
          <a:p>
            <a:pPr lvl="1"/>
            <a:r>
              <a:rPr lang="en-US" dirty="0" smtClean="0"/>
              <a:t>Counselor</a:t>
            </a:r>
            <a:r>
              <a:rPr lang="en-US" dirty="0"/>
              <a:t>, Veterans Affairs </a:t>
            </a:r>
            <a:br>
              <a:rPr lang="en-US" dirty="0"/>
            </a:br>
            <a:r>
              <a:rPr lang="en-US" dirty="0"/>
              <a:t>Telephone: 713-718-7544</a:t>
            </a:r>
            <a:br>
              <a:rPr lang="en-US" dirty="0"/>
            </a:br>
            <a:r>
              <a:rPr lang="en-US" dirty="0"/>
              <a:t>Email: </a:t>
            </a:r>
            <a:r>
              <a:rPr lang="en-US" dirty="0" smtClean="0">
                <a:solidFill>
                  <a:schemeClr val="bg1"/>
                </a:solidFill>
              </a:rPr>
              <a:t>ana.canek@hccs.edu</a:t>
            </a:r>
          </a:p>
          <a:p>
            <a:r>
              <a:rPr lang="en-US" sz="2400" b="1" dirty="0"/>
              <a:t>Location:  </a:t>
            </a:r>
            <a:r>
              <a:rPr lang="en-US" sz="2400" dirty="0"/>
              <a:t>3200 Main Street                </a:t>
            </a:r>
            <a:br>
              <a:rPr lang="en-US" sz="2400" dirty="0"/>
            </a:br>
            <a:r>
              <a:rPr lang="en-US" sz="2400" dirty="0"/>
              <a:t>                 Houston, TX 77002</a:t>
            </a:r>
          </a:p>
          <a:p>
            <a:r>
              <a:rPr lang="en-US" sz="2400" b="1" dirty="0"/>
              <a:t>VA Call Center:</a:t>
            </a:r>
            <a:r>
              <a:rPr lang="en-US" sz="2400" dirty="0"/>
              <a:t> </a:t>
            </a:r>
            <a:r>
              <a:rPr lang="en-US" sz="2400" dirty="0" smtClean="0">
                <a:solidFill>
                  <a:schemeClr val="bg1"/>
                </a:solidFill>
              </a:rPr>
              <a:t>713-718-8522</a:t>
            </a:r>
          </a:p>
          <a:p>
            <a:pPr marL="393192" lvl="1" indent="0">
              <a:buNone/>
            </a:pPr>
            <a:r>
              <a:rPr lang="en-US" dirty="0" smtClean="0"/>
              <a:t>713-718-8522</a:t>
            </a:r>
            <a:endParaRPr lang="en-US" dirty="0"/>
          </a:p>
          <a:p>
            <a:pPr lvl="1"/>
            <a:endParaRPr lang="en-US" dirty="0" smtClean="0"/>
          </a:p>
          <a:p>
            <a:pPr lvl="1"/>
            <a:endParaRPr lang="en-US" dirty="0"/>
          </a:p>
        </p:txBody>
      </p:sp>
    </p:spTree>
    <p:extLst>
      <p:ext uri="{BB962C8B-B14F-4D97-AF65-F5344CB8AC3E}">
        <p14:creationId xmlns:p14="http://schemas.microsoft.com/office/powerpoint/2010/main" val="1920816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Students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400" b="1" dirty="0"/>
              <a:t>Office of International Student Services (OISS)</a:t>
            </a:r>
            <a:br>
              <a:rPr lang="en-US" sz="2400" b="1" dirty="0"/>
            </a:br>
            <a:r>
              <a:rPr lang="en-US" sz="2400" b="1" dirty="0"/>
              <a:t>Houston Community College</a:t>
            </a:r>
            <a:br>
              <a:rPr lang="en-US" sz="2400" b="1" dirty="0"/>
            </a:br>
            <a:r>
              <a:rPr lang="en-US" sz="2400" dirty="0" smtClean="0"/>
              <a:t>3200 </a:t>
            </a:r>
            <a:r>
              <a:rPr lang="en-US" sz="2400" dirty="0"/>
              <a:t>Main Street</a:t>
            </a:r>
            <a:br>
              <a:rPr lang="en-US" sz="2400" dirty="0"/>
            </a:br>
            <a:r>
              <a:rPr lang="en-US" sz="2400" dirty="0"/>
              <a:t>Houston, Texas 77002</a:t>
            </a:r>
            <a:br>
              <a:rPr lang="en-US" sz="2400" dirty="0"/>
            </a:br>
            <a:r>
              <a:rPr lang="en-US" sz="2400" dirty="0"/>
              <a:t>(corner of Elgin and Main St.)</a:t>
            </a:r>
            <a:br>
              <a:rPr lang="en-US" sz="2400" dirty="0"/>
            </a:br>
            <a:r>
              <a:rPr lang="en-US" sz="2400" b="1" dirty="0"/>
              <a:t>Telephone:</a:t>
            </a:r>
            <a:r>
              <a:rPr lang="en-US" sz="2400" dirty="0"/>
              <a:t> 713.718.8521</a:t>
            </a:r>
            <a:br>
              <a:rPr lang="en-US" sz="2400" dirty="0"/>
            </a:br>
            <a:r>
              <a:rPr lang="en-US" sz="2400" b="1" dirty="0"/>
              <a:t>fax:</a:t>
            </a:r>
            <a:r>
              <a:rPr lang="en-US" sz="2400" dirty="0"/>
              <a:t> 713.718.2112</a:t>
            </a:r>
          </a:p>
          <a:p>
            <a:r>
              <a:rPr lang="en-US" sz="2400" b="1" dirty="0"/>
              <a:t>email:</a:t>
            </a:r>
            <a:r>
              <a:rPr lang="en-US" sz="2400" dirty="0"/>
              <a:t> https://www.hccs.edu/support-services/international-students/</a:t>
            </a:r>
            <a:endParaRPr lang="en-US" sz="2400" b="1" u="sng" dirty="0"/>
          </a:p>
          <a:p>
            <a:r>
              <a:rPr lang="en-US" sz="2400" b="1" dirty="0"/>
              <a:t>Office Hours</a:t>
            </a:r>
            <a:br>
              <a:rPr lang="en-US" sz="2400" b="1" dirty="0"/>
            </a:br>
            <a:r>
              <a:rPr lang="en-US" sz="2400" dirty="0"/>
              <a:t>Monday - Thursday: 8am - 5pm</a:t>
            </a:r>
            <a:br>
              <a:rPr lang="en-US" sz="2400" dirty="0"/>
            </a:br>
            <a:r>
              <a:rPr lang="en-US" sz="2400" dirty="0"/>
              <a:t>Friday: 8am - 1pm</a:t>
            </a:r>
          </a:p>
          <a:p>
            <a:r>
              <a:rPr lang="en-US" sz="2400" dirty="0"/>
              <a:t>https://www.hccs.edu/support-services/international-students/international-advisors-/</a:t>
            </a:r>
          </a:p>
          <a:p>
            <a:pPr marL="393192"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364431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Academic Standing</a:t>
            </a:r>
            <a:endParaRPr lang="en-US" dirty="0"/>
          </a:p>
        </p:txBody>
      </p:sp>
      <p:graphicFrame>
        <p:nvGraphicFramePr>
          <p:cNvPr id="5" name="Table 4"/>
          <p:cNvGraphicFramePr>
            <a:graphicFrameLocks noGrp="1"/>
          </p:cNvGraphicFramePr>
          <p:nvPr>
            <p:extLst/>
          </p:nvPr>
        </p:nvGraphicFramePr>
        <p:xfrm>
          <a:off x="762000" y="2286000"/>
          <a:ext cx="7772400" cy="1625600"/>
        </p:xfrm>
        <a:graphic>
          <a:graphicData uri="http://schemas.openxmlformats.org/drawingml/2006/table">
            <a:tbl>
              <a:tblPr firstRow="1" bandRow="1">
                <a:tableStyleId>{616DA210-FB5B-4158-B5E0-FEB733F419BA}</a:tableStyleId>
              </a:tblPr>
              <a:tblGrid>
                <a:gridCol w="2669309">
                  <a:extLst>
                    <a:ext uri="{9D8B030D-6E8A-4147-A177-3AD203B41FA5}">
                      <a16:colId xmlns:a16="http://schemas.microsoft.com/office/drawing/2014/main" val="20000"/>
                    </a:ext>
                  </a:extLst>
                </a:gridCol>
                <a:gridCol w="5103091">
                  <a:extLst>
                    <a:ext uri="{9D8B030D-6E8A-4147-A177-3AD203B41FA5}">
                      <a16:colId xmlns:a16="http://schemas.microsoft.com/office/drawing/2014/main" val="20001"/>
                    </a:ext>
                  </a:extLst>
                </a:gridCol>
              </a:tblGrid>
              <a:tr h="182880">
                <a:tc>
                  <a:txBody>
                    <a:bodyPr/>
                    <a:lstStyle/>
                    <a:p>
                      <a:pPr>
                        <a:buFont typeface="Arial"/>
                        <a:buChar char="•"/>
                      </a:pPr>
                      <a:r>
                        <a:rPr lang="en-US" b="0" dirty="0" smtClean="0">
                          <a:solidFill>
                            <a:schemeClr val="tx1">
                              <a:lumMod val="85000"/>
                              <a:lumOff val="15000"/>
                            </a:schemeClr>
                          </a:solidFill>
                        </a:rPr>
                        <a:t> Good Standing</a:t>
                      </a:r>
                      <a:endParaRPr lang="en-US" b="0" dirty="0">
                        <a:solidFill>
                          <a:schemeClr val="tx1">
                            <a:lumMod val="85000"/>
                            <a:lumOff val="15000"/>
                          </a:schemeClr>
                        </a:solidFill>
                      </a:endParaRPr>
                    </a:p>
                  </a:txBody>
                  <a:tcPr/>
                </a:tc>
                <a:tc>
                  <a:txBody>
                    <a:bodyPr/>
                    <a:lstStyle/>
                    <a:p>
                      <a:r>
                        <a:rPr lang="en-US" sz="1400" b="0" dirty="0" smtClean="0">
                          <a:solidFill>
                            <a:schemeClr val="tx1">
                              <a:lumMod val="85000"/>
                              <a:lumOff val="15000"/>
                            </a:schemeClr>
                          </a:solidFill>
                        </a:rPr>
                        <a:t>Cumulative GPA of 2.0 or higher</a:t>
                      </a:r>
                      <a:endParaRPr lang="en-US" sz="1400" b="0" dirty="0">
                        <a:solidFill>
                          <a:schemeClr val="tx1">
                            <a:lumMod val="85000"/>
                            <a:lumOff val="15000"/>
                          </a:schemeClr>
                        </a:solidFill>
                      </a:endParaRPr>
                    </a:p>
                  </a:txBody>
                  <a:tcPr/>
                </a:tc>
                <a:extLst>
                  <a:ext uri="{0D108BD9-81ED-4DB2-BD59-A6C34878D82A}">
                    <a16:rowId xmlns:a16="http://schemas.microsoft.com/office/drawing/2014/main" val="10000"/>
                  </a:ext>
                </a:extLst>
              </a:tr>
              <a:tr h="370840">
                <a:tc>
                  <a:txBody>
                    <a:bodyPr/>
                    <a:lstStyle/>
                    <a:p>
                      <a:pPr>
                        <a:buFont typeface="Arial"/>
                        <a:buChar char="•"/>
                      </a:pPr>
                      <a:r>
                        <a:rPr lang="en-US" dirty="0" smtClean="0">
                          <a:solidFill>
                            <a:schemeClr val="tx1">
                              <a:lumMod val="85000"/>
                              <a:lumOff val="15000"/>
                            </a:schemeClr>
                          </a:solidFill>
                        </a:rPr>
                        <a:t> Probation</a:t>
                      </a:r>
                      <a:endParaRPr lang="en-US" dirty="0">
                        <a:solidFill>
                          <a:schemeClr val="tx1">
                            <a:lumMod val="85000"/>
                            <a:lumOff val="15000"/>
                          </a:schemeClr>
                        </a:solidFill>
                      </a:endParaRPr>
                    </a:p>
                  </a:txBody>
                  <a:tcPr/>
                </a:tc>
                <a:tc>
                  <a:txBody>
                    <a:bodyPr/>
                    <a:lstStyle/>
                    <a:p>
                      <a:r>
                        <a:rPr lang="en-US" sz="1400" dirty="0" smtClean="0">
                          <a:solidFill>
                            <a:schemeClr val="tx1">
                              <a:lumMod val="85000"/>
                              <a:lumOff val="15000"/>
                            </a:schemeClr>
                          </a:solidFill>
                        </a:rPr>
                        <a:t>Cumulative GPA below 2.0</a:t>
                      </a:r>
                      <a:endParaRPr lang="en-US" sz="1400" dirty="0">
                        <a:solidFill>
                          <a:schemeClr val="tx1">
                            <a:lumMod val="85000"/>
                            <a:lumOff val="15000"/>
                          </a:schemeClr>
                        </a:solidFill>
                      </a:endParaRPr>
                    </a:p>
                  </a:txBody>
                  <a:tcPr/>
                </a:tc>
                <a:extLst>
                  <a:ext uri="{0D108BD9-81ED-4DB2-BD59-A6C34878D82A}">
                    <a16:rowId xmlns:a16="http://schemas.microsoft.com/office/drawing/2014/main" val="10001"/>
                  </a:ext>
                </a:extLst>
              </a:tr>
              <a:tr h="370840">
                <a:tc>
                  <a:txBody>
                    <a:bodyPr/>
                    <a:lstStyle/>
                    <a:p>
                      <a:pPr>
                        <a:buFont typeface="Arial"/>
                        <a:buChar char="•"/>
                      </a:pPr>
                      <a:r>
                        <a:rPr lang="en-US" dirty="0" smtClean="0">
                          <a:solidFill>
                            <a:schemeClr val="tx1">
                              <a:lumMod val="85000"/>
                              <a:lumOff val="15000"/>
                            </a:schemeClr>
                          </a:solidFill>
                        </a:rPr>
                        <a:t> Continued Probation</a:t>
                      </a:r>
                      <a:endParaRPr lang="en-US" dirty="0">
                        <a:solidFill>
                          <a:schemeClr val="tx1">
                            <a:lumMod val="85000"/>
                            <a:lumOff val="15000"/>
                          </a:schemeClr>
                        </a:solidFill>
                      </a:endParaRPr>
                    </a:p>
                  </a:txBody>
                  <a:tcPr/>
                </a:tc>
                <a:tc>
                  <a:txBody>
                    <a:bodyPr/>
                    <a:lstStyle/>
                    <a:p>
                      <a:r>
                        <a:rPr lang="en-US" sz="1400" dirty="0" smtClean="0">
                          <a:solidFill>
                            <a:schemeClr val="tx1">
                              <a:lumMod val="85000"/>
                              <a:lumOff val="15000"/>
                            </a:schemeClr>
                          </a:solidFill>
                        </a:rPr>
                        <a:t>Cumulative</a:t>
                      </a:r>
                      <a:r>
                        <a:rPr lang="en-US" sz="1400" baseline="0" dirty="0" smtClean="0">
                          <a:solidFill>
                            <a:schemeClr val="tx1">
                              <a:lumMod val="85000"/>
                              <a:lumOff val="15000"/>
                            </a:schemeClr>
                          </a:solidFill>
                        </a:rPr>
                        <a:t> GPA below 2.0 and a Term GPA of 2.0 or higher</a:t>
                      </a:r>
                      <a:endParaRPr lang="en-US" sz="1400" dirty="0">
                        <a:solidFill>
                          <a:schemeClr val="tx1">
                            <a:lumMod val="85000"/>
                            <a:lumOff val="15000"/>
                          </a:schemeClr>
                        </a:solidFill>
                      </a:endParaRPr>
                    </a:p>
                  </a:txBody>
                  <a:tcPr/>
                </a:tc>
                <a:extLst>
                  <a:ext uri="{0D108BD9-81ED-4DB2-BD59-A6C34878D82A}">
                    <a16:rowId xmlns:a16="http://schemas.microsoft.com/office/drawing/2014/main" val="10002"/>
                  </a:ext>
                </a:extLst>
              </a:tr>
              <a:tr h="370840">
                <a:tc>
                  <a:txBody>
                    <a:bodyPr/>
                    <a:lstStyle/>
                    <a:p>
                      <a:pPr>
                        <a:buFont typeface="Arial"/>
                        <a:buChar char="•"/>
                      </a:pPr>
                      <a:r>
                        <a:rPr lang="en-US" dirty="0" smtClean="0">
                          <a:solidFill>
                            <a:schemeClr val="tx1">
                              <a:lumMod val="85000"/>
                              <a:lumOff val="15000"/>
                            </a:schemeClr>
                          </a:solidFill>
                        </a:rPr>
                        <a:t> Suspension</a:t>
                      </a:r>
                      <a:endParaRPr lang="en-US" dirty="0">
                        <a:solidFill>
                          <a:schemeClr val="tx1">
                            <a:lumMod val="85000"/>
                            <a:lumOff val="15000"/>
                          </a:schemeClr>
                        </a:solidFill>
                      </a:endParaRPr>
                    </a:p>
                  </a:txBody>
                  <a:tcPr/>
                </a:tc>
                <a:tc>
                  <a:txBody>
                    <a:bodyPr/>
                    <a:lstStyle/>
                    <a:p>
                      <a:r>
                        <a:rPr lang="en-US" sz="1400" dirty="0" smtClean="0">
                          <a:solidFill>
                            <a:schemeClr val="tx1">
                              <a:lumMod val="85000"/>
                              <a:lumOff val="15000"/>
                            </a:schemeClr>
                          </a:solidFill>
                        </a:rPr>
                        <a:t>Previous term status of probation or continued probation and term GPA falls below 2.0</a:t>
                      </a:r>
                      <a:endParaRPr lang="en-US" sz="1400" dirty="0">
                        <a:solidFill>
                          <a:schemeClr val="tx1">
                            <a:lumMod val="85000"/>
                            <a:lumOff val="15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4237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942"/>
            <a:ext cx="8229600" cy="1259696"/>
          </a:xfrm>
        </p:spPr>
        <p:txBody>
          <a:bodyPr>
            <a:normAutofit fontScale="90000"/>
          </a:bodyPr>
          <a:lstStyle/>
          <a:p>
            <a:r>
              <a:rPr lang="en-US" dirty="0" smtClean="0"/>
              <a:t>HCC – Southeast Counselors</a:t>
            </a:r>
            <a:br>
              <a:rPr lang="en-US" dirty="0" smtClean="0"/>
            </a:br>
            <a:r>
              <a:rPr lang="en-US" dirty="0" smtClean="0"/>
              <a:t> Contact Information</a:t>
            </a:r>
            <a:endParaRPr lang="en-US" dirty="0"/>
          </a:p>
        </p:txBody>
      </p:sp>
      <p:sp>
        <p:nvSpPr>
          <p:cNvPr id="3" name="Content Placeholder 2"/>
          <p:cNvSpPr>
            <a:spLocks noGrp="1"/>
          </p:cNvSpPr>
          <p:nvPr>
            <p:ph sz="quarter" idx="1"/>
          </p:nvPr>
        </p:nvSpPr>
        <p:spPr>
          <a:xfrm>
            <a:off x="257695" y="1600200"/>
            <a:ext cx="8695112" cy="4734098"/>
          </a:xfrm>
        </p:spPr>
        <p:txBody>
          <a:bodyPr>
            <a:normAutofit fontScale="70000" lnSpcReduction="20000"/>
          </a:bodyPr>
          <a:lstStyle/>
          <a:p>
            <a:endParaRPr lang="en-US" dirty="0" smtClean="0"/>
          </a:p>
          <a:p>
            <a:r>
              <a:rPr lang="en-US" b="1" dirty="0" smtClean="0"/>
              <a:t>Dr. Roman Alvarez, LPC, LMFT</a:t>
            </a:r>
            <a:endParaRPr lang="en-US" b="1" dirty="0"/>
          </a:p>
          <a:p>
            <a:pPr lvl="1"/>
            <a:r>
              <a:rPr lang="en-US" dirty="0" smtClean="0"/>
              <a:t>Lead Counselor</a:t>
            </a:r>
            <a:endParaRPr lang="en-US" dirty="0"/>
          </a:p>
          <a:p>
            <a:pPr lvl="1"/>
            <a:r>
              <a:rPr lang="en-US" dirty="0" smtClean="0"/>
              <a:t>713-718-7144</a:t>
            </a:r>
          </a:p>
          <a:p>
            <a:pPr lvl="1"/>
            <a:r>
              <a:rPr lang="en-US" dirty="0" smtClean="0"/>
              <a:t>Email: </a:t>
            </a:r>
            <a:r>
              <a:rPr lang="en-US" dirty="0" smtClean="0">
                <a:hlinkClick r:id="rId3"/>
              </a:rPr>
              <a:t>roman.alvarez@hccs.edu</a:t>
            </a:r>
            <a:r>
              <a:rPr lang="en-US" dirty="0" smtClean="0"/>
              <a:t> </a:t>
            </a:r>
            <a:r>
              <a:rPr lang="en-US" b="1" u="sng" dirty="0" smtClean="0">
                <a:solidFill>
                  <a:schemeClr val="bg1"/>
                </a:solidFill>
              </a:rPr>
              <a:t>roman.alvarez@hccs.edu</a:t>
            </a:r>
            <a:endParaRPr lang="en-US" dirty="0">
              <a:solidFill>
                <a:schemeClr val="bg1"/>
              </a:solidFill>
            </a:endParaRPr>
          </a:p>
          <a:p>
            <a:pPr lvl="1"/>
            <a:endParaRPr lang="en-US" b="1" u="sng" dirty="0" smtClean="0">
              <a:solidFill>
                <a:schemeClr val="bg1"/>
              </a:solidFill>
            </a:endParaRPr>
          </a:p>
          <a:p>
            <a:r>
              <a:rPr lang="en-US" b="1" dirty="0" smtClean="0"/>
              <a:t>Ms. Cynthia Castellanos, LPC, NCC</a:t>
            </a:r>
            <a:endParaRPr lang="en-US" b="1" dirty="0"/>
          </a:p>
          <a:p>
            <a:pPr lvl="1"/>
            <a:r>
              <a:rPr lang="en-US" dirty="0" smtClean="0"/>
              <a:t>General Counselor</a:t>
            </a:r>
            <a:endParaRPr lang="en-US" dirty="0"/>
          </a:p>
          <a:p>
            <a:pPr lvl="1"/>
            <a:r>
              <a:rPr lang="en-US" dirty="0" smtClean="0"/>
              <a:t>713-718-7144</a:t>
            </a:r>
            <a:endParaRPr lang="en-US" dirty="0"/>
          </a:p>
          <a:p>
            <a:pPr lvl="1"/>
            <a:r>
              <a:rPr lang="en-US" dirty="0"/>
              <a:t>Email: </a:t>
            </a:r>
            <a:r>
              <a:rPr lang="en-US" dirty="0" smtClean="0">
                <a:hlinkClick r:id="rId4"/>
              </a:rPr>
              <a:t>c.castellanso1@hccs.edu</a:t>
            </a:r>
            <a:r>
              <a:rPr lang="en-US" dirty="0" smtClean="0"/>
              <a:t>  </a:t>
            </a:r>
            <a:r>
              <a:rPr lang="en-US" b="1" u="sng" dirty="0" smtClean="0">
                <a:solidFill>
                  <a:schemeClr val="bg1"/>
                </a:solidFill>
              </a:rPr>
              <a:t>c.castellanos1@hccs.edu</a:t>
            </a:r>
            <a:endParaRPr lang="en-US" b="1" u="sng" dirty="0">
              <a:solidFill>
                <a:schemeClr val="bg1"/>
              </a:solidFill>
            </a:endParaRPr>
          </a:p>
          <a:p>
            <a:pPr marL="365760" lvl="1" indent="0">
              <a:buNone/>
            </a:pPr>
            <a:endParaRPr lang="en-US" b="1" u="sng" dirty="0"/>
          </a:p>
          <a:p>
            <a:r>
              <a:rPr lang="en-US" b="1" dirty="0" smtClean="0"/>
              <a:t>Dr. EJ Sit, LPC-S</a:t>
            </a:r>
          </a:p>
          <a:p>
            <a:pPr lvl="1"/>
            <a:r>
              <a:rPr lang="en-US" dirty="0" smtClean="0"/>
              <a:t>ADA Counselor</a:t>
            </a:r>
          </a:p>
          <a:p>
            <a:pPr lvl="1"/>
            <a:r>
              <a:rPr lang="en-US" dirty="0" smtClean="0"/>
              <a:t>713-718-7144</a:t>
            </a:r>
            <a:endParaRPr lang="en-US" dirty="0"/>
          </a:p>
          <a:p>
            <a:pPr lvl="1"/>
            <a:r>
              <a:rPr lang="en-US" dirty="0" smtClean="0"/>
              <a:t>Email: </a:t>
            </a:r>
            <a:r>
              <a:rPr lang="en-US" dirty="0" smtClean="0">
                <a:hlinkClick r:id="rId5"/>
              </a:rPr>
              <a:t>estelle.sit@hccs.edu</a:t>
            </a:r>
            <a:r>
              <a:rPr lang="en-US" dirty="0" smtClean="0"/>
              <a:t>   </a:t>
            </a:r>
            <a:r>
              <a:rPr lang="en-US" b="1" u="sng" dirty="0" smtClean="0">
                <a:solidFill>
                  <a:schemeClr val="bg1"/>
                </a:solidFill>
              </a:rPr>
              <a:t>estelle.sit@hccs.edu</a:t>
            </a:r>
            <a:endParaRPr lang="en-US" dirty="0" smtClean="0"/>
          </a:p>
          <a:p>
            <a:pPr marL="365760" lvl="1" indent="0">
              <a:buNone/>
            </a:pPr>
            <a:endParaRPr lang="en-US" dirty="0" smtClean="0"/>
          </a:p>
          <a:p>
            <a:endParaRPr lang="en-US" dirty="0"/>
          </a:p>
        </p:txBody>
      </p:sp>
    </p:spTree>
    <p:extLst>
      <p:ext uri="{BB962C8B-B14F-4D97-AF65-F5344CB8AC3E}">
        <p14:creationId xmlns:p14="http://schemas.microsoft.com/office/powerpoint/2010/main" val="219771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Suspension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All students who are </a:t>
            </a:r>
            <a:r>
              <a:rPr lang="en-US" dirty="0" smtClean="0"/>
              <a:t>suspended </a:t>
            </a:r>
            <a:r>
              <a:rPr lang="en-US" u="sng" dirty="0" smtClean="0"/>
              <a:t>from the previous semester</a:t>
            </a:r>
            <a:r>
              <a:rPr lang="en-US" dirty="0" smtClean="0"/>
              <a:t> </a:t>
            </a:r>
            <a:r>
              <a:rPr lang="en-US" dirty="0"/>
              <a:t>must </a:t>
            </a:r>
            <a:r>
              <a:rPr lang="en-US" dirty="0" smtClean="0"/>
              <a:t>complete </a:t>
            </a:r>
            <a:r>
              <a:rPr lang="en-US" dirty="0"/>
              <a:t>the </a:t>
            </a:r>
            <a:r>
              <a:rPr lang="en-US" dirty="0" smtClean="0"/>
              <a:t>following prior </a:t>
            </a:r>
            <a:r>
              <a:rPr lang="en-US" dirty="0"/>
              <a:t>to your ability to enroll.</a:t>
            </a:r>
          </a:p>
          <a:p>
            <a:pPr lvl="1"/>
            <a:r>
              <a:rPr lang="en-US" dirty="0"/>
              <a:t>Attend SLIP Orientation</a:t>
            </a:r>
          </a:p>
          <a:p>
            <a:pPr lvl="1"/>
            <a:r>
              <a:rPr lang="en-US" dirty="0"/>
              <a:t>Complete an Academic Suspension </a:t>
            </a:r>
            <a:r>
              <a:rPr lang="en-US" dirty="0" smtClean="0"/>
              <a:t>Appeal or sit out for one long semester</a:t>
            </a:r>
            <a:endParaRPr lang="en-US" dirty="0">
              <a:solidFill>
                <a:srgbClr val="FF0000"/>
              </a:solidFill>
            </a:endParaRPr>
          </a:p>
          <a:p>
            <a:pPr lvl="2"/>
            <a:r>
              <a:rPr lang="en-US" sz="1900" dirty="0" smtClean="0"/>
              <a:t>Submit a typed </a:t>
            </a:r>
            <a:r>
              <a:rPr lang="en-US" sz="1900" u="sng" dirty="0" smtClean="0"/>
              <a:t>academic appeal </a:t>
            </a:r>
            <a:r>
              <a:rPr lang="en-US" sz="1900" dirty="0"/>
              <a:t>to </a:t>
            </a:r>
            <a:r>
              <a:rPr lang="en-US" sz="1900" dirty="0" smtClean="0"/>
              <a:t>your designated </a:t>
            </a:r>
            <a:r>
              <a:rPr lang="en-US" sz="1900" dirty="0"/>
              <a:t>counselor. </a:t>
            </a:r>
          </a:p>
          <a:p>
            <a:pPr lvl="2"/>
            <a:r>
              <a:rPr lang="en-US" sz="1900" dirty="0" smtClean="0"/>
              <a:t>Provide supporting documentation </a:t>
            </a:r>
            <a:r>
              <a:rPr lang="en-US" sz="1900" dirty="0"/>
              <a:t>. An appeal will not be </a:t>
            </a:r>
            <a:r>
              <a:rPr lang="en-US" sz="1900" dirty="0" smtClean="0"/>
              <a:t>reviewed without </a:t>
            </a:r>
            <a:r>
              <a:rPr lang="en-US" sz="1900" b="1" u="sng" dirty="0"/>
              <a:t>sufficient</a:t>
            </a:r>
            <a:r>
              <a:rPr lang="en-US" sz="1900" dirty="0"/>
              <a:t> supporting documentation</a:t>
            </a:r>
            <a:r>
              <a:rPr lang="en-US" sz="1900" dirty="0" smtClean="0"/>
              <a:t>.</a:t>
            </a:r>
          </a:p>
          <a:p>
            <a:pPr lvl="2"/>
            <a:r>
              <a:rPr lang="en-US" sz="1900" dirty="0" smtClean="0"/>
              <a:t>You </a:t>
            </a:r>
            <a:r>
              <a:rPr lang="en-US" sz="1900" dirty="0"/>
              <a:t>will be notified of the </a:t>
            </a:r>
            <a:r>
              <a:rPr lang="en-US" sz="1900" dirty="0" smtClean="0"/>
              <a:t>committee’s </a:t>
            </a:r>
            <a:r>
              <a:rPr lang="en-US" sz="1900" dirty="0"/>
              <a:t>decision by </a:t>
            </a:r>
            <a:r>
              <a:rPr lang="en-US" sz="1900" dirty="0" smtClean="0"/>
              <a:t>e-mail or via phone. </a:t>
            </a:r>
            <a:endParaRPr lang="en-US" sz="1900" dirty="0"/>
          </a:p>
          <a:p>
            <a:pPr lvl="2"/>
            <a:r>
              <a:rPr lang="en-US" sz="1900" dirty="0"/>
              <a:t>Make sure that your e-mail on the SLIP Orientation sign-in sheet is one that you read on a regular basis and that you write it legibly. </a:t>
            </a:r>
          </a:p>
          <a:p>
            <a:pPr lvl="2"/>
            <a:r>
              <a:rPr lang="en-US" sz="1900" dirty="0"/>
              <a:t>If your appeal is </a:t>
            </a:r>
            <a:r>
              <a:rPr lang="en-US" sz="1900" dirty="0" smtClean="0"/>
              <a:t>approved, </a:t>
            </a:r>
            <a:r>
              <a:rPr lang="en-US" sz="1900" dirty="0"/>
              <a:t>your hold will be </a:t>
            </a:r>
            <a:r>
              <a:rPr lang="en-US" sz="1900" dirty="0" smtClean="0"/>
              <a:t>released and you can enroll in  a maximum of 7 hours for the semester. </a:t>
            </a:r>
            <a:endParaRPr lang="en-US" dirty="0"/>
          </a:p>
        </p:txBody>
      </p:sp>
    </p:spTree>
    <p:extLst>
      <p:ext uri="{BB962C8B-B14F-4D97-AF65-F5344CB8AC3E}">
        <p14:creationId xmlns:p14="http://schemas.microsoft.com/office/powerpoint/2010/main" val="345367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01000" cy="1143000"/>
          </a:xfrm>
        </p:spPr>
        <p:txBody>
          <a:bodyPr>
            <a:normAutofit fontScale="90000"/>
          </a:bodyPr>
          <a:lstStyle/>
          <a:p>
            <a:pPr lvl="0" algn="ctr">
              <a:spcBef>
                <a:spcPts val="700"/>
              </a:spcBef>
              <a:buClr>
                <a:srgbClr val="DD8047"/>
              </a:buClr>
              <a:buSzPct val="60000"/>
            </a:pPr>
            <a:r>
              <a:rPr lang="en-US" b="1" dirty="0" smtClean="0"/>
              <a:t/>
            </a:r>
            <a:br>
              <a:rPr lang="en-US" b="1" dirty="0" smtClean="0"/>
            </a:br>
            <a:r>
              <a:rPr lang="en-US" b="1" dirty="0" smtClean="0"/>
              <a:t>What is SLIP?</a:t>
            </a:r>
            <a:br>
              <a:rPr lang="en-US" b="1" dirty="0" smtClean="0"/>
            </a:br>
            <a:r>
              <a:rPr lang="en-US" sz="2900" b="1" u="sng" dirty="0">
                <a:solidFill>
                  <a:schemeClr val="tx1">
                    <a:lumMod val="65000"/>
                    <a:lumOff val="35000"/>
                  </a:schemeClr>
                </a:solidFill>
                <a:ea typeface="+mn-ea"/>
                <a:cs typeface="+mn-cs"/>
              </a:rPr>
              <a:t>S</a:t>
            </a:r>
            <a:r>
              <a:rPr lang="en-US" sz="2900" b="1" dirty="0">
                <a:solidFill>
                  <a:schemeClr val="tx1">
                    <a:lumMod val="65000"/>
                    <a:lumOff val="35000"/>
                  </a:schemeClr>
                </a:solidFill>
                <a:ea typeface="+mn-ea"/>
                <a:cs typeface="+mn-cs"/>
              </a:rPr>
              <a:t>uccessful </a:t>
            </a:r>
            <a:r>
              <a:rPr lang="en-US" sz="2900" b="1" u="sng" dirty="0">
                <a:solidFill>
                  <a:schemeClr val="tx1">
                    <a:lumMod val="65000"/>
                    <a:lumOff val="35000"/>
                  </a:schemeClr>
                </a:solidFill>
                <a:ea typeface="+mn-ea"/>
                <a:cs typeface="+mn-cs"/>
              </a:rPr>
              <a:t>L</a:t>
            </a:r>
            <a:r>
              <a:rPr lang="en-US" sz="2900" b="1" dirty="0">
                <a:solidFill>
                  <a:schemeClr val="tx1">
                    <a:lumMod val="65000"/>
                    <a:lumOff val="35000"/>
                  </a:schemeClr>
                </a:solidFill>
                <a:ea typeface="+mn-ea"/>
                <a:cs typeface="+mn-cs"/>
              </a:rPr>
              <a:t>earning </a:t>
            </a:r>
            <a:r>
              <a:rPr lang="en-US" sz="2900" b="1" u="sng" dirty="0">
                <a:solidFill>
                  <a:schemeClr val="tx1">
                    <a:lumMod val="65000"/>
                    <a:lumOff val="35000"/>
                  </a:schemeClr>
                </a:solidFill>
                <a:ea typeface="+mn-ea"/>
                <a:cs typeface="+mn-cs"/>
              </a:rPr>
              <a:t>I</a:t>
            </a:r>
            <a:r>
              <a:rPr lang="en-US" sz="2900" b="1" dirty="0">
                <a:solidFill>
                  <a:schemeClr val="tx1">
                    <a:lumMod val="65000"/>
                    <a:lumOff val="35000"/>
                  </a:schemeClr>
                </a:solidFill>
                <a:ea typeface="+mn-ea"/>
                <a:cs typeface="+mn-cs"/>
              </a:rPr>
              <a:t>ntervention </a:t>
            </a:r>
            <a:r>
              <a:rPr lang="en-US" sz="2900" b="1" u="sng" dirty="0">
                <a:solidFill>
                  <a:schemeClr val="tx1">
                    <a:lumMod val="65000"/>
                    <a:lumOff val="35000"/>
                  </a:schemeClr>
                </a:solidFill>
                <a:ea typeface="+mn-ea"/>
                <a:cs typeface="+mn-cs"/>
              </a:rPr>
              <a:t>P</a:t>
            </a:r>
            <a:r>
              <a:rPr lang="en-US" sz="2900" b="1" dirty="0">
                <a:solidFill>
                  <a:schemeClr val="tx1">
                    <a:lumMod val="65000"/>
                    <a:lumOff val="35000"/>
                  </a:schemeClr>
                </a:solidFill>
                <a:ea typeface="+mn-ea"/>
                <a:cs typeface="+mn-cs"/>
              </a:rPr>
              <a:t>rogram</a:t>
            </a:r>
            <a:r>
              <a:rPr lang="en-US" sz="2900" dirty="0">
                <a:solidFill>
                  <a:schemeClr val="tx1">
                    <a:lumMod val="65000"/>
                    <a:lumOff val="35000"/>
                  </a:schemeClr>
                </a:solidFill>
                <a:ea typeface="+mn-ea"/>
                <a:cs typeface="+mn-cs"/>
              </a:rPr>
              <a:t/>
            </a:r>
            <a:br>
              <a:rPr lang="en-US" sz="2900" dirty="0">
                <a:solidFill>
                  <a:schemeClr val="tx1">
                    <a:lumMod val="65000"/>
                    <a:lumOff val="35000"/>
                  </a:schemeClr>
                </a:solidFill>
                <a:ea typeface="+mn-ea"/>
                <a:cs typeface="+mn-cs"/>
              </a:rPr>
            </a:br>
            <a:endParaRPr lang="en-US" b="1" dirty="0">
              <a:solidFill>
                <a:schemeClr val="tx1">
                  <a:lumMod val="65000"/>
                  <a:lumOff val="35000"/>
                </a:schemeClr>
              </a:solidFill>
            </a:endParaRPr>
          </a:p>
        </p:txBody>
      </p:sp>
      <p:sp>
        <p:nvSpPr>
          <p:cNvPr id="3" name="Content Placeholder 2"/>
          <p:cNvSpPr>
            <a:spLocks noGrp="1"/>
          </p:cNvSpPr>
          <p:nvPr>
            <p:ph sz="quarter" idx="1"/>
          </p:nvPr>
        </p:nvSpPr>
        <p:spPr>
          <a:xfrm>
            <a:off x="152400" y="1143000"/>
            <a:ext cx="8839200" cy="5207000"/>
          </a:xfrm>
        </p:spPr>
        <p:txBody>
          <a:bodyPr>
            <a:normAutofit fontScale="92500" lnSpcReduction="10000"/>
          </a:bodyPr>
          <a:lstStyle/>
          <a:p>
            <a:pPr lvl="1"/>
            <a:r>
              <a:rPr lang="en-US" dirty="0" smtClean="0"/>
              <a:t>The </a:t>
            </a:r>
            <a:r>
              <a:rPr lang="en-US" dirty="0"/>
              <a:t>program lasts all semester</a:t>
            </a:r>
          </a:p>
          <a:p>
            <a:pPr lvl="1"/>
            <a:r>
              <a:rPr lang="en-US" dirty="0" smtClean="0"/>
              <a:t>Students </a:t>
            </a:r>
            <a:r>
              <a:rPr lang="en-US" dirty="0"/>
              <a:t>on Academic </a:t>
            </a:r>
            <a:r>
              <a:rPr lang="en-US" dirty="0" smtClean="0"/>
              <a:t>Probation/Suspension </a:t>
            </a:r>
            <a:r>
              <a:rPr lang="en-US" dirty="0"/>
              <a:t>are allowed to enroll up to 7 SCH </a:t>
            </a:r>
            <a:r>
              <a:rPr lang="en-US" dirty="0" smtClean="0"/>
              <a:t>only; Online courses aren’t recommended</a:t>
            </a:r>
          </a:p>
          <a:p>
            <a:pPr lvl="1"/>
            <a:r>
              <a:rPr lang="en-US" dirty="0" smtClean="0"/>
              <a:t>Enroll in 16-wk or 12-wk (Fall/Spring semester); </a:t>
            </a:r>
          </a:p>
          <a:p>
            <a:pPr lvl="1"/>
            <a:r>
              <a:rPr lang="en-US" dirty="0" smtClean="0"/>
              <a:t>You’re expected to seek/attend tutorial services</a:t>
            </a:r>
          </a:p>
          <a:p>
            <a:pPr marL="365760" lvl="1" indent="0">
              <a:buNone/>
            </a:pPr>
            <a:r>
              <a:rPr lang="en-US" dirty="0">
                <a:solidFill>
                  <a:srgbClr val="FF0000"/>
                </a:solidFill>
                <a:hlinkClick r:id="rId2"/>
              </a:rPr>
              <a:t>http://www.hccs.edu/district/students/tutoring</a:t>
            </a:r>
            <a:r>
              <a:rPr lang="en-US" dirty="0" smtClean="0">
                <a:solidFill>
                  <a:srgbClr val="FF0000"/>
                </a:solidFill>
                <a:hlinkClick r:id="rId2"/>
              </a:rPr>
              <a:t>/</a:t>
            </a:r>
            <a:endParaRPr lang="en-US" dirty="0" smtClean="0"/>
          </a:p>
          <a:p>
            <a:pPr lvl="1"/>
            <a:r>
              <a:rPr lang="en-US" dirty="0" smtClean="0"/>
              <a:t>You meet 3 times with </a:t>
            </a:r>
            <a:r>
              <a:rPr lang="en-US" u="sng" dirty="0" smtClean="0"/>
              <a:t>this </a:t>
            </a:r>
            <a:r>
              <a:rPr lang="en-US" dirty="0" smtClean="0"/>
              <a:t>counselor (MANDATORY)</a:t>
            </a:r>
          </a:p>
          <a:p>
            <a:pPr lvl="2"/>
            <a:r>
              <a:rPr lang="en-US" dirty="0" smtClean="0"/>
              <a:t>Once today (SLIP Orientation)</a:t>
            </a:r>
          </a:p>
          <a:p>
            <a:pPr lvl="2"/>
            <a:r>
              <a:rPr lang="en-US" dirty="0" smtClean="0"/>
              <a:t>Twice individually </a:t>
            </a:r>
            <a:r>
              <a:rPr lang="en-US" dirty="0"/>
              <a:t>(1-on-1) (Must be scheduled </a:t>
            </a:r>
            <a:r>
              <a:rPr lang="en-US" dirty="0" smtClean="0"/>
              <a:t>after </a:t>
            </a:r>
            <a:r>
              <a:rPr lang="en-US" dirty="0"/>
              <a:t>classes start</a:t>
            </a:r>
            <a:r>
              <a:rPr lang="en-US" dirty="0" smtClean="0"/>
              <a:t>)</a:t>
            </a:r>
          </a:p>
          <a:p>
            <a:pPr lvl="2"/>
            <a:r>
              <a:rPr lang="en-US" dirty="0" smtClean="0"/>
              <a:t>First appointment –  may be scheduled before classes start or 3 weeks after classes begin</a:t>
            </a:r>
          </a:p>
          <a:p>
            <a:pPr lvl="2"/>
            <a:r>
              <a:rPr lang="en-US" dirty="0" smtClean="0"/>
              <a:t>Second appointment – schedule around mid terms/workshop</a:t>
            </a:r>
            <a:endParaRPr lang="en-US" dirty="0"/>
          </a:p>
          <a:p>
            <a:pPr marL="685800" lvl="2" indent="0">
              <a:buNone/>
            </a:pPr>
            <a:endParaRPr lang="en-US" dirty="0" smtClean="0"/>
          </a:p>
        </p:txBody>
      </p:sp>
    </p:spTree>
    <p:extLst>
      <p:ext uri="{BB962C8B-B14F-4D97-AF65-F5344CB8AC3E}">
        <p14:creationId xmlns:p14="http://schemas.microsoft.com/office/powerpoint/2010/main" val="374680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am I supposed to get from the SLIP program?</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Methods to improve your grades.</a:t>
            </a:r>
          </a:p>
          <a:p>
            <a:r>
              <a:rPr lang="en-US" dirty="0" smtClean="0"/>
              <a:t>Knowledge of your “barriers to success”.</a:t>
            </a:r>
          </a:p>
          <a:p>
            <a:r>
              <a:rPr lang="en-US" dirty="0" smtClean="0"/>
              <a:t>How to choose the correct classes.</a:t>
            </a:r>
          </a:p>
          <a:p>
            <a:r>
              <a:rPr lang="en-US" dirty="0" smtClean="0"/>
              <a:t>How to improve your ability to concentrate in class.</a:t>
            </a:r>
          </a:p>
          <a:p>
            <a:r>
              <a:rPr lang="en-US" dirty="0" smtClean="0"/>
              <a:t>How to improve your motivation for school.</a:t>
            </a:r>
          </a:p>
          <a:p>
            <a:r>
              <a:rPr lang="en-US" dirty="0" smtClean="0"/>
              <a:t>How to improve your ability to comprehend material. </a:t>
            </a:r>
          </a:p>
          <a:p>
            <a:r>
              <a:rPr lang="en-US" dirty="0" smtClean="0"/>
              <a:t>Knowledge that HCC really wants you to do well and complete your degree and/or certificate. </a:t>
            </a:r>
          </a:p>
          <a:p>
            <a:pPr lvl="1"/>
            <a:r>
              <a:rPr lang="en-US" dirty="0" smtClean="0"/>
              <a:t>And have a face and name to go with that concern!</a:t>
            </a:r>
            <a:endParaRPr lang="en-US" dirty="0"/>
          </a:p>
        </p:txBody>
      </p:sp>
    </p:spTree>
    <p:extLst>
      <p:ext uri="{BB962C8B-B14F-4D97-AF65-F5344CB8AC3E}">
        <p14:creationId xmlns:p14="http://schemas.microsoft.com/office/powerpoint/2010/main" val="199037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Group Activity 1</a:t>
            </a:r>
            <a:endParaRPr lang="en-US" dirty="0"/>
          </a:p>
        </p:txBody>
      </p:sp>
      <p:pic>
        <p:nvPicPr>
          <p:cNvPr id="6" name="Content Placeholder 5"/>
          <p:cNvPicPr>
            <a:picLocks noGrp="1" noChangeAspect="1"/>
          </p:cNvPicPr>
          <p:nvPr>
            <p:ph sz="quarter" idx="1"/>
          </p:nvPr>
        </p:nvPicPr>
        <p:blipFill>
          <a:blip r:embed="rId2"/>
          <a:stretch>
            <a:fillRect/>
          </a:stretch>
        </p:blipFill>
        <p:spPr>
          <a:xfrm>
            <a:off x="0" y="1524000"/>
            <a:ext cx="9143999" cy="5333999"/>
          </a:xfrm>
          <a:prstGeom prst="rect">
            <a:avLst/>
          </a:prstGeom>
        </p:spPr>
      </p:pic>
    </p:spTree>
    <p:extLst>
      <p:ext uri="{BB962C8B-B14F-4D97-AF65-F5344CB8AC3E}">
        <p14:creationId xmlns:p14="http://schemas.microsoft.com/office/powerpoint/2010/main" val="3619950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Group Activity 2</a:t>
            </a:r>
            <a:endParaRPr lang="en-US" dirty="0"/>
          </a:p>
        </p:txBody>
      </p:sp>
      <p:pic>
        <p:nvPicPr>
          <p:cNvPr id="4" name="Content Placeholder 3"/>
          <p:cNvPicPr>
            <a:picLocks noGrp="1" noChangeAspect="1"/>
          </p:cNvPicPr>
          <p:nvPr>
            <p:ph sz="quarter" idx="1"/>
          </p:nvPr>
        </p:nvPicPr>
        <p:blipFill>
          <a:blip r:embed="rId3"/>
          <a:stretch>
            <a:fillRect/>
          </a:stretch>
        </p:blipFill>
        <p:spPr>
          <a:xfrm>
            <a:off x="0" y="1600200"/>
            <a:ext cx="9158123" cy="5257800"/>
          </a:xfrm>
          <a:prstGeom prst="rect">
            <a:avLst/>
          </a:prstGeom>
        </p:spPr>
      </p:pic>
    </p:spTree>
    <p:extLst>
      <p:ext uri="{BB962C8B-B14F-4D97-AF65-F5344CB8AC3E}">
        <p14:creationId xmlns:p14="http://schemas.microsoft.com/office/powerpoint/2010/main" val="1061283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1192</TotalTime>
  <Words>2577</Words>
  <Application>Microsoft Office PowerPoint</Application>
  <PresentationFormat>On-screen Show (4:3)</PresentationFormat>
  <Paragraphs>673</Paragraphs>
  <Slides>40</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Avenir Book</vt:lpstr>
      <vt:lpstr>Avenir Medium</vt:lpstr>
      <vt:lpstr>Calibri</vt:lpstr>
      <vt:lpstr>Office Theme</vt:lpstr>
      <vt:lpstr>Custom Design</vt:lpstr>
      <vt:lpstr>SLIP Orientation</vt:lpstr>
      <vt:lpstr>Welcome to a new path!!</vt:lpstr>
      <vt:lpstr>What Will Happen Next:</vt:lpstr>
      <vt:lpstr>Academic Standing</vt:lpstr>
      <vt:lpstr>Academic Suspension</vt:lpstr>
      <vt:lpstr> What is SLIP? Successful Learning Intervention Program </vt:lpstr>
      <vt:lpstr>What am I supposed to get from the SLIP program?</vt:lpstr>
      <vt:lpstr>Group Activity 1</vt:lpstr>
      <vt:lpstr>Group Activity 2</vt:lpstr>
      <vt:lpstr>Grades Explained</vt:lpstr>
      <vt:lpstr>EVERYTHING THAT YOU NEED TO KNOW as an HCC student, may be found at:</vt:lpstr>
      <vt:lpstr>Calculating your GPA</vt:lpstr>
      <vt:lpstr>Calculating your GPA</vt:lpstr>
      <vt:lpstr>Calculating your GPA</vt:lpstr>
      <vt:lpstr>ON-LINE GPA CALCULATOR</vt:lpstr>
      <vt:lpstr>How do I improve my GPA?</vt:lpstr>
      <vt:lpstr>Financial Aid Issues</vt:lpstr>
      <vt:lpstr>SQ4R Method of Study</vt:lpstr>
      <vt:lpstr>SQ4R Continued</vt:lpstr>
      <vt:lpstr>SMART Goals</vt:lpstr>
      <vt:lpstr>IN-DEPTH CAREER COUNSELING  (To help find your career path/match)</vt:lpstr>
      <vt:lpstr>PowerPoint Presentation</vt:lpstr>
      <vt:lpstr>PowerPoint Presentation</vt:lpstr>
      <vt:lpstr>PowerPoint Presentation</vt:lpstr>
      <vt:lpstr>Barriers to Success</vt:lpstr>
      <vt:lpstr>Barriers to success: Dealing with distractions</vt:lpstr>
      <vt:lpstr>Barriers to success: Time Management Skills</vt:lpstr>
      <vt:lpstr>Time Management Tips    </vt:lpstr>
      <vt:lpstr>Time Management (continued)</vt:lpstr>
      <vt:lpstr>Weekly Calendar</vt:lpstr>
      <vt:lpstr>What am I studying?</vt:lpstr>
      <vt:lpstr>What classes do I sign-up for?</vt:lpstr>
      <vt:lpstr> Individualized Academic Advisement Report (iAAR) </vt:lpstr>
      <vt:lpstr>Counselor or Advisor? Who do I talk to?</vt:lpstr>
      <vt:lpstr>HCC Counselors Webpage </vt:lpstr>
      <vt:lpstr>HCC – Counselor Contacts</vt:lpstr>
      <vt:lpstr>Academic Calendars</vt:lpstr>
      <vt:lpstr>Veterans</vt:lpstr>
      <vt:lpstr>International Students</vt:lpstr>
      <vt:lpstr>HCC – Southeast Counselors  Contact Information</vt:lpstr>
    </vt:vector>
  </TitlesOfParts>
  <Company>HCC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Houston Community College PEmedia Dept.</dc:creator>
  <cp:lastModifiedBy>roman.alvarez</cp:lastModifiedBy>
  <cp:revision>58</cp:revision>
  <dcterms:created xsi:type="dcterms:W3CDTF">2016-06-28T14:58:16Z</dcterms:created>
  <dcterms:modified xsi:type="dcterms:W3CDTF">2019-01-15T20:16:15Z</dcterms:modified>
</cp:coreProperties>
</file>