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20"/>
  </p:notesMasterIdLst>
  <p:handoutMasterIdLst>
    <p:handoutMasterId r:id="rId21"/>
  </p:handoutMasterIdLst>
  <p:sldIdLst>
    <p:sldId id="256" r:id="rId3"/>
    <p:sldId id="257" r:id="rId4"/>
    <p:sldId id="258" r:id="rId5"/>
    <p:sldId id="260" r:id="rId6"/>
    <p:sldId id="261" r:id="rId7"/>
    <p:sldId id="262" r:id="rId8"/>
    <p:sldId id="264" r:id="rId9"/>
    <p:sldId id="263" r:id="rId10"/>
    <p:sldId id="270" r:id="rId11"/>
    <p:sldId id="266" r:id="rId12"/>
    <p:sldId id="269" r:id="rId13"/>
    <p:sldId id="265" r:id="rId14"/>
    <p:sldId id="272" r:id="rId15"/>
    <p:sldId id="267" r:id="rId16"/>
    <p:sldId id="268" r:id="rId17"/>
    <p:sldId id="271"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B635"/>
    <a:srgbClr val="FAAF14"/>
    <a:srgbClr val="E6002E"/>
    <a:srgbClr val="0B59A1"/>
    <a:srgbClr val="434448"/>
    <a:srgbClr val="FFCD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41"/>
    <p:restoredTop sz="50046"/>
  </p:normalViewPr>
  <p:slideViewPr>
    <p:cSldViewPr snapToGrid="0" snapToObjects="1" showGuides="1">
      <p:cViewPr varScale="1">
        <p:scale>
          <a:sx n="57" d="100"/>
          <a:sy n="57" d="100"/>
        </p:scale>
        <p:origin x="303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CC7082-04C3-5043-B93F-A6FA04761378}" type="datetime1">
              <a:rPr lang="en-US" smtClean="0"/>
              <a:t>7/11/2019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B8DABC-BA2B-3E42-B9BE-35A792B90592}" type="slidenum">
              <a:rPr lang="en-US" smtClean="0"/>
              <a:t>‹#›</a:t>
            </a:fld>
            <a:endParaRPr lang="en-US"/>
          </a:p>
        </p:txBody>
      </p:sp>
    </p:spTree>
    <p:extLst>
      <p:ext uri="{BB962C8B-B14F-4D97-AF65-F5344CB8AC3E}">
        <p14:creationId xmlns:p14="http://schemas.microsoft.com/office/powerpoint/2010/main" val="81976275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82EC99-C972-0E45-A6F4-42875ED3BD3C}" type="datetime1">
              <a:rPr lang="en-US" smtClean="0"/>
              <a:t>7/11/2019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4CEDFB-069F-FD4E-A774-C817D58E300C}" type="slidenum">
              <a:rPr lang="en-US" smtClean="0"/>
              <a:t>‹#›</a:t>
            </a:fld>
            <a:endParaRPr lang="en-US"/>
          </a:p>
        </p:txBody>
      </p:sp>
    </p:spTree>
    <p:extLst>
      <p:ext uri="{BB962C8B-B14F-4D97-AF65-F5344CB8AC3E}">
        <p14:creationId xmlns:p14="http://schemas.microsoft.com/office/powerpoint/2010/main" val="3012280176"/>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4CEDFB-069F-FD4E-A774-C817D58E300C}" type="slidenum">
              <a:rPr lang="en-US" smtClean="0"/>
              <a:t>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42076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Slide Number Placeholder 6"/>
          <p:cNvSpPr>
            <a:spLocks noGrp="1"/>
          </p:cNvSpPr>
          <p:nvPr>
            <p:ph type="sldNum" sz="quarter" idx="10"/>
          </p:nvPr>
        </p:nvSpPr>
        <p:spPr/>
        <p:txBody>
          <a:bodyPr/>
          <a:lstStyle/>
          <a:p>
            <a:fld id="{1F01F34D-5D1D-FA47-B37F-CEB7C4005743}" type="slidenum">
              <a:rPr lang="en-US" smtClean="0"/>
              <a:pPr/>
              <a:t>‹#›</a:t>
            </a:fld>
            <a:endParaRPr lang="en-US" dirty="0"/>
          </a:p>
        </p:txBody>
      </p:sp>
    </p:spTree>
    <p:extLst>
      <p:ext uri="{BB962C8B-B14F-4D97-AF65-F5344CB8AC3E}">
        <p14:creationId xmlns:p14="http://schemas.microsoft.com/office/powerpoint/2010/main" val="3291690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F01F34D-5D1D-FA47-B37F-CEB7C4005743}" type="slidenum">
              <a:rPr lang="en-US" smtClean="0"/>
              <a:t>‹#›</a:t>
            </a:fld>
            <a:endParaRPr lang="en-US"/>
          </a:p>
        </p:txBody>
      </p:sp>
    </p:spTree>
    <p:extLst>
      <p:ext uri="{BB962C8B-B14F-4D97-AF65-F5344CB8AC3E}">
        <p14:creationId xmlns:p14="http://schemas.microsoft.com/office/powerpoint/2010/main" val="2701318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F01F34D-5D1D-FA47-B37F-CEB7C4005743}" type="slidenum">
              <a:rPr lang="en-US" smtClean="0"/>
              <a:t>‹#›</a:t>
            </a:fld>
            <a:endParaRPr lang="en-US"/>
          </a:p>
        </p:txBody>
      </p:sp>
    </p:spTree>
    <p:extLst>
      <p:ext uri="{BB962C8B-B14F-4D97-AF65-F5344CB8AC3E}">
        <p14:creationId xmlns:p14="http://schemas.microsoft.com/office/powerpoint/2010/main" val="1670268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EE34EA1-6A54-4648-9D0D-2708D36F3BA3}" type="slidenum">
              <a:rPr lang="en-US" smtClean="0"/>
              <a:t>‹#›</a:t>
            </a:fld>
            <a:endParaRPr lang="en-US"/>
          </a:p>
        </p:txBody>
      </p:sp>
    </p:spTree>
    <p:extLst>
      <p:ext uri="{BB962C8B-B14F-4D97-AF65-F5344CB8AC3E}">
        <p14:creationId xmlns:p14="http://schemas.microsoft.com/office/powerpoint/2010/main" val="3323244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EE34EA1-6A54-4648-9D0D-2708D36F3BA3}" type="slidenum">
              <a:rPr lang="en-US" smtClean="0"/>
              <a:t>‹#›</a:t>
            </a:fld>
            <a:endParaRPr lang="en-US"/>
          </a:p>
        </p:txBody>
      </p:sp>
    </p:spTree>
    <p:extLst>
      <p:ext uri="{BB962C8B-B14F-4D97-AF65-F5344CB8AC3E}">
        <p14:creationId xmlns:p14="http://schemas.microsoft.com/office/powerpoint/2010/main" val="1433174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EE34EA1-6A54-4648-9D0D-2708D36F3BA3}" type="slidenum">
              <a:rPr lang="en-US" smtClean="0"/>
              <a:t>‹#›</a:t>
            </a:fld>
            <a:endParaRPr lang="en-US"/>
          </a:p>
        </p:txBody>
      </p:sp>
    </p:spTree>
    <p:extLst>
      <p:ext uri="{BB962C8B-B14F-4D97-AF65-F5344CB8AC3E}">
        <p14:creationId xmlns:p14="http://schemas.microsoft.com/office/powerpoint/2010/main" val="3578187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EE34EA1-6A54-4648-9D0D-2708D36F3BA3}" type="slidenum">
              <a:rPr lang="en-US" smtClean="0"/>
              <a:t>‹#›</a:t>
            </a:fld>
            <a:endParaRPr lang="en-US"/>
          </a:p>
        </p:txBody>
      </p:sp>
    </p:spTree>
    <p:extLst>
      <p:ext uri="{BB962C8B-B14F-4D97-AF65-F5344CB8AC3E}">
        <p14:creationId xmlns:p14="http://schemas.microsoft.com/office/powerpoint/2010/main" val="2015941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EE34EA1-6A54-4648-9D0D-2708D36F3BA3}" type="slidenum">
              <a:rPr lang="en-US" smtClean="0"/>
              <a:t>‹#›</a:t>
            </a:fld>
            <a:endParaRPr lang="en-US"/>
          </a:p>
        </p:txBody>
      </p:sp>
    </p:spTree>
    <p:extLst>
      <p:ext uri="{BB962C8B-B14F-4D97-AF65-F5344CB8AC3E}">
        <p14:creationId xmlns:p14="http://schemas.microsoft.com/office/powerpoint/2010/main" val="21032226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EE34EA1-6A54-4648-9D0D-2708D36F3BA3}" type="slidenum">
              <a:rPr lang="en-US" smtClean="0"/>
              <a:t>‹#›</a:t>
            </a:fld>
            <a:endParaRPr lang="en-US"/>
          </a:p>
        </p:txBody>
      </p:sp>
    </p:spTree>
    <p:extLst>
      <p:ext uri="{BB962C8B-B14F-4D97-AF65-F5344CB8AC3E}">
        <p14:creationId xmlns:p14="http://schemas.microsoft.com/office/powerpoint/2010/main" val="10286011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EE34EA1-6A54-4648-9D0D-2708D36F3BA3}" type="slidenum">
              <a:rPr lang="en-US" smtClean="0"/>
              <a:t>‹#›</a:t>
            </a:fld>
            <a:endParaRPr lang="en-US"/>
          </a:p>
        </p:txBody>
      </p:sp>
    </p:spTree>
    <p:extLst>
      <p:ext uri="{BB962C8B-B14F-4D97-AF65-F5344CB8AC3E}">
        <p14:creationId xmlns:p14="http://schemas.microsoft.com/office/powerpoint/2010/main" val="4039383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EE34EA1-6A54-4648-9D0D-2708D36F3BA3}" type="slidenum">
              <a:rPr lang="en-US" smtClean="0"/>
              <a:t>‹#›</a:t>
            </a:fld>
            <a:endParaRPr lang="en-US"/>
          </a:p>
        </p:txBody>
      </p:sp>
    </p:spTree>
    <p:extLst>
      <p:ext uri="{BB962C8B-B14F-4D97-AF65-F5344CB8AC3E}">
        <p14:creationId xmlns:p14="http://schemas.microsoft.com/office/powerpoint/2010/main" val="306519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p>
            <a:fld id="{1F01F34D-5D1D-FA47-B37F-CEB7C4005743}" type="slidenum">
              <a:rPr lang="en-US" smtClean="0"/>
              <a:pPr/>
              <a:t>‹#›</a:t>
            </a:fld>
            <a:endParaRPr lang="en-US" dirty="0"/>
          </a:p>
        </p:txBody>
      </p:sp>
    </p:spTree>
    <p:extLst>
      <p:ext uri="{BB962C8B-B14F-4D97-AF65-F5344CB8AC3E}">
        <p14:creationId xmlns:p14="http://schemas.microsoft.com/office/powerpoint/2010/main" val="9924801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EE34EA1-6A54-4648-9D0D-2708D36F3BA3}" type="slidenum">
              <a:rPr lang="en-US" smtClean="0"/>
              <a:t>‹#›</a:t>
            </a:fld>
            <a:endParaRPr lang="en-US"/>
          </a:p>
        </p:txBody>
      </p:sp>
    </p:spTree>
    <p:extLst>
      <p:ext uri="{BB962C8B-B14F-4D97-AF65-F5344CB8AC3E}">
        <p14:creationId xmlns:p14="http://schemas.microsoft.com/office/powerpoint/2010/main" val="13230851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EE34EA1-6A54-4648-9D0D-2708D36F3BA3}" type="slidenum">
              <a:rPr lang="en-US" smtClean="0"/>
              <a:t>‹#›</a:t>
            </a:fld>
            <a:endParaRPr lang="en-US"/>
          </a:p>
        </p:txBody>
      </p:sp>
    </p:spTree>
    <p:extLst>
      <p:ext uri="{BB962C8B-B14F-4D97-AF65-F5344CB8AC3E}">
        <p14:creationId xmlns:p14="http://schemas.microsoft.com/office/powerpoint/2010/main" val="29889775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EE34EA1-6A54-4648-9D0D-2708D36F3BA3}" type="slidenum">
              <a:rPr lang="en-US" smtClean="0"/>
              <a:t>‹#›</a:t>
            </a:fld>
            <a:endParaRPr lang="en-US"/>
          </a:p>
        </p:txBody>
      </p:sp>
    </p:spTree>
    <p:extLst>
      <p:ext uri="{BB962C8B-B14F-4D97-AF65-F5344CB8AC3E}">
        <p14:creationId xmlns:p14="http://schemas.microsoft.com/office/powerpoint/2010/main" val="3504493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a:spLocks noGrp="1"/>
          </p:cNvSpPr>
          <p:nvPr>
            <p:ph type="sldNum" sz="quarter" idx="10"/>
          </p:nvPr>
        </p:nvSpPr>
        <p:spPr/>
        <p:txBody>
          <a:bodyPr/>
          <a:lstStyle/>
          <a:p>
            <a:fld id="{1F01F34D-5D1D-FA47-B37F-CEB7C4005743}" type="slidenum">
              <a:rPr lang="en-US" smtClean="0"/>
              <a:pPr/>
              <a:t>‹#›</a:t>
            </a:fld>
            <a:endParaRPr lang="en-US" dirty="0"/>
          </a:p>
        </p:txBody>
      </p:sp>
    </p:spTree>
    <p:extLst>
      <p:ext uri="{BB962C8B-B14F-4D97-AF65-F5344CB8AC3E}">
        <p14:creationId xmlns:p14="http://schemas.microsoft.com/office/powerpoint/2010/main" val="1044577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F01F34D-5D1D-FA47-B37F-CEB7C4005743}" type="slidenum">
              <a:rPr lang="en-US" smtClean="0"/>
              <a:t>‹#›</a:t>
            </a:fld>
            <a:endParaRPr lang="en-US"/>
          </a:p>
        </p:txBody>
      </p:sp>
    </p:spTree>
    <p:extLst>
      <p:ext uri="{BB962C8B-B14F-4D97-AF65-F5344CB8AC3E}">
        <p14:creationId xmlns:p14="http://schemas.microsoft.com/office/powerpoint/2010/main" val="217155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F01F34D-5D1D-FA47-B37F-CEB7C4005743}" type="slidenum">
              <a:rPr lang="en-US" smtClean="0"/>
              <a:t>‹#›</a:t>
            </a:fld>
            <a:endParaRPr lang="en-US"/>
          </a:p>
        </p:txBody>
      </p:sp>
    </p:spTree>
    <p:extLst>
      <p:ext uri="{BB962C8B-B14F-4D97-AF65-F5344CB8AC3E}">
        <p14:creationId xmlns:p14="http://schemas.microsoft.com/office/powerpoint/2010/main" val="261605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F01F34D-5D1D-FA47-B37F-CEB7C4005743}" type="slidenum">
              <a:rPr lang="en-US" smtClean="0"/>
              <a:t>‹#›</a:t>
            </a:fld>
            <a:endParaRPr lang="en-US"/>
          </a:p>
        </p:txBody>
      </p:sp>
    </p:spTree>
    <p:extLst>
      <p:ext uri="{BB962C8B-B14F-4D97-AF65-F5344CB8AC3E}">
        <p14:creationId xmlns:p14="http://schemas.microsoft.com/office/powerpoint/2010/main" val="156151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1F01F34D-5D1D-FA47-B37F-CEB7C4005743}" type="slidenum">
              <a:rPr lang="en-US" smtClean="0"/>
              <a:t>‹#›</a:t>
            </a:fld>
            <a:endParaRPr lang="en-US"/>
          </a:p>
        </p:txBody>
      </p:sp>
    </p:spTree>
    <p:extLst>
      <p:ext uri="{BB962C8B-B14F-4D97-AF65-F5344CB8AC3E}">
        <p14:creationId xmlns:p14="http://schemas.microsoft.com/office/powerpoint/2010/main" val="15624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F01F34D-5D1D-FA47-B37F-CEB7C4005743}" type="slidenum">
              <a:rPr lang="en-US" smtClean="0"/>
              <a:t>‹#›</a:t>
            </a:fld>
            <a:endParaRPr lang="en-US"/>
          </a:p>
        </p:txBody>
      </p:sp>
    </p:spTree>
    <p:extLst>
      <p:ext uri="{BB962C8B-B14F-4D97-AF65-F5344CB8AC3E}">
        <p14:creationId xmlns:p14="http://schemas.microsoft.com/office/powerpoint/2010/main" val="179137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F01F34D-5D1D-FA47-B37F-CEB7C4005743}" type="slidenum">
              <a:rPr lang="en-US" smtClean="0"/>
              <a:t>‹#›</a:t>
            </a:fld>
            <a:endParaRPr lang="en-US"/>
          </a:p>
        </p:txBody>
      </p:sp>
    </p:spTree>
    <p:extLst>
      <p:ext uri="{BB962C8B-B14F-4D97-AF65-F5344CB8AC3E}">
        <p14:creationId xmlns:p14="http://schemas.microsoft.com/office/powerpoint/2010/main" val="4156951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5974879"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1F01F34D-5D1D-FA47-B37F-CEB7C4005743}" type="slidenum">
              <a:rPr lang="en-US" smtClean="0"/>
              <a:pPr/>
              <a:t>‹#›</a:t>
            </a:fld>
            <a:endParaRPr lang="en-US" dirty="0"/>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344990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5861482"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34EA1-6A54-4648-9D0D-2708D36F3BA3}" type="slidenum">
              <a:rPr lang="en-US" smtClean="0"/>
              <a:t>‹#›</a:t>
            </a:fld>
            <a:endParaRPr lang="en-US" dirty="0"/>
          </a:p>
        </p:txBody>
      </p:sp>
    </p:spTree>
    <p:extLst>
      <p:ext uri="{BB962C8B-B14F-4D97-AF65-F5344CB8AC3E}">
        <p14:creationId xmlns:p14="http://schemas.microsoft.com/office/powerpoint/2010/main" val="1506666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rrodl.org/index.php/irrodl/article/view/1700/2833" TargetMode="External"/><Relationship Id="rId2" Type="http://schemas.openxmlformats.org/officeDocument/2006/relationships/hyperlink" Target="http://link.springer.com/article/10.1007/s11423-016-9434-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reativecommons.org/licenses/" TargetMode="External"/><Relationship Id="rId2" Type="http://schemas.openxmlformats.org/officeDocument/2006/relationships/hyperlink" Target="http://dx.doi.org/10.19173/irrodl.v17i6.2686" TargetMode="External"/><Relationship Id="rId1" Type="http://schemas.openxmlformats.org/officeDocument/2006/relationships/slideLayout" Target="../slideLayouts/slideLayout2.xml"/><Relationship Id="rId4" Type="http://schemas.openxmlformats.org/officeDocument/2006/relationships/hyperlink" Target="http://dx.doi.org/10.14507/epaa.v23.182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C00000"/>
                </a:solidFill>
                <a:latin typeface="Avenir Medium"/>
                <a:cs typeface="Avenir Medium"/>
              </a:rPr>
              <a:t>HCC OER and Z-Degree Primer</a:t>
            </a:r>
            <a:endParaRPr lang="en-US" dirty="0">
              <a:solidFill>
                <a:srgbClr val="C00000"/>
              </a:solidFill>
              <a:latin typeface="Avenir Medium"/>
              <a:cs typeface="Avenir Medium"/>
            </a:endParaRPr>
          </a:p>
        </p:txBody>
      </p:sp>
      <p:sp>
        <p:nvSpPr>
          <p:cNvPr id="3" name="Subtitle 2"/>
          <p:cNvSpPr>
            <a:spLocks noGrp="1"/>
          </p:cNvSpPr>
          <p:nvPr>
            <p:ph type="subTitle" idx="1"/>
          </p:nvPr>
        </p:nvSpPr>
        <p:spPr>
          <a:xfrm>
            <a:off x="1371600" y="4261756"/>
            <a:ext cx="6400800" cy="1377043"/>
          </a:xfrm>
        </p:spPr>
        <p:txBody>
          <a:bodyPr/>
          <a:lstStyle/>
          <a:p>
            <a:r>
              <a:rPr lang="en-US" dirty="0" smtClean="0">
                <a:latin typeface="Avenir Book"/>
                <a:cs typeface="Avenir Book"/>
              </a:rPr>
              <a:t>Nathan Smith, PhD</a:t>
            </a:r>
          </a:p>
          <a:p>
            <a:r>
              <a:rPr lang="en-US" dirty="0" smtClean="0">
                <a:latin typeface="Avenir Book"/>
                <a:cs typeface="Avenir Book"/>
              </a:rPr>
              <a:t>Interim OER Coordinator</a:t>
            </a:r>
            <a:endParaRPr lang="en-US" dirty="0">
              <a:latin typeface="Avenir Book"/>
              <a:cs typeface="Avenir Book"/>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699" y="5846000"/>
            <a:ext cx="974271" cy="343209"/>
          </a:xfrm>
          <a:prstGeom prst="rect">
            <a:avLst/>
          </a:prstGeom>
        </p:spPr>
      </p:pic>
    </p:spTree>
    <p:extLst>
      <p:ext uri="{BB962C8B-B14F-4D97-AF65-F5344CB8AC3E}">
        <p14:creationId xmlns:p14="http://schemas.microsoft.com/office/powerpoint/2010/main" val="4159362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AAF14"/>
                </a:solidFill>
              </a:rPr>
              <a:t>Benefits of OER and the Z-Degree</a:t>
            </a:r>
            <a:endParaRPr lang="en-US" dirty="0">
              <a:solidFill>
                <a:srgbClr val="FAAF14"/>
              </a:solidFill>
            </a:endParaRPr>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01F34D-5D1D-FA47-B37F-CEB7C4005743}" type="slidenum">
              <a:rPr lang="en-US" smtClean="0"/>
              <a:pPr/>
              <a:t>10</a:t>
            </a:fld>
            <a:endParaRPr lang="en-US" dirty="0"/>
          </a:p>
        </p:txBody>
      </p:sp>
    </p:spTree>
    <p:extLst>
      <p:ext uri="{BB962C8B-B14F-4D97-AF65-F5344CB8AC3E}">
        <p14:creationId xmlns:p14="http://schemas.microsoft.com/office/powerpoint/2010/main" val="2250752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Freedom</a:t>
            </a:r>
            <a:endParaRPr lang="en-US" dirty="0"/>
          </a:p>
        </p:txBody>
      </p:sp>
      <p:sp>
        <p:nvSpPr>
          <p:cNvPr id="3" name="Content Placeholder 2"/>
          <p:cNvSpPr>
            <a:spLocks noGrp="1"/>
          </p:cNvSpPr>
          <p:nvPr>
            <p:ph idx="1"/>
          </p:nvPr>
        </p:nvSpPr>
        <p:spPr>
          <a:xfrm>
            <a:off x="457200" y="1417638"/>
            <a:ext cx="8229600" cy="4708526"/>
          </a:xfrm>
        </p:spPr>
        <p:txBody>
          <a:bodyPr>
            <a:normAutofit fontScale="85000" lnSpcReduction="20000"/>
          </a:bodyPr>
          <a:lstStyle/>
          <a:p>
            <a:r>
              <a:rPr lang="en-US" dirty="0" smtClean="0"/>
              <a:t>The primary benefit of using OER in your courses is that they return control of the </a:t>
            </a:r>
            <a:r>
              <a:rPr lang="en-US" dirty="0" smtClean="0">
                <a:solidFill>
                  <a:srgbClr val="C00000"/>
                </a:solidFill>
              </a:rPr>
              <a:t>course design </a:t>
            </a:r>
            <a:r>
              <a:rPr lang="en-US" dirty="0" smtClean="0"/>
              <a:t>and content to the instructor.</a:t>
            </a:r>
          </a:p>
          <a:p>
            <a:r>
              <a:rPr lang="en-US" dirty="0" smtClean="0"/>
              <a:t>Too often, courses structured around traditional textbooks (and ancillary materials) are wedded to the structure, design, and content of the textbook.</a:t>
            </a:r>
          </a:p>
          <a:p>
            <a:r>
              <a:rPr lang="en-US" dirty="0" smtClean="0"/>
              <a:t>Textbooks, requiring approval by the </a:t>
            </a:r>
            <a:r>
              <a:rPr lang="en-US" dirty="0" smtClean="0">
                <a:solidFill>
                  <a:srgbClr val="C00000"/>
                </a:solidFill>
              </a:rPr>
              <a:t>program committee</a:t>
            </a:r>
            <a:r>
              <a:rPr lang="en-US" dirty="0" smtClean="0"/>
              <a:t>, are frequently imperfectly aligned with a particular instructor’s teaching preferences.</a:t>
            </a:r>
          </a:p>
          <a:p>
            <a:r>
              <a:rPr lang="en-US" dirty="0" smtClean="0"/>
              <a:t>Publishers typically make small revisions to their textbooks with their cycle of </a:t>
            </a:r>
            <a:r>
              <a:rPr lang="en-US" dirty="0" smtClean="0">
                <a:solidFill>
                  <a:srgbClr val="C00000"/>
                </a:solidFill>
              </a:rPr>
              <a:t>new editions </a:t>
            </a:r>
            <a:r>
              <a:rPr lang="en-US" dirty="0" smtClean="0"/>
              <a:t>that force faculty to redesign courses with little pedagogical benefit.</a:t>
            </a:r>
            <a:endParaRPr lang="en-US" dirty="0"/>
          </a:p>
        </p:txBody>
      </p:sp>
      <p:sp>
        <p:nvSpPr>
          <p:cNvPr id="4" name="Slide Number Placeholder 3"/>
          <p:cNvSpPr>
            <a:spLocks noGrp="1"/>
          </p:cNvSpPr>
          <p:nvPr>
            <p:ph type="sldNum" sz="quarter" idx="10"/>
          </p:nvPr>
        </p:nvSpPr>
        <p:spPr/>
        <p:txBody>
          <a:bodyPr/>
          <a:lstStyle/>
          <a:p>
            <a:fld id="{1F01F34D-5D1D-FA47-B37F-CEB7C4005743}" type="slidenum">
              <a:rPr lang="en-US" smtClean="0"/>
              <a:pPr/>
              <a:t>11</a:t>
            </a:fld>
            <a:endParaRPr lang="en-US" dirty="0"/>
          </a:p>
        </p:txBody>
      </p:sp>
    </p:spTree>
    <p:extLst>
      <p:ext uri="{BB962C8B-B14F-4D97-AF65-F5344CB8AC3E}">
        <p14:creationId xmlns:p14="http://schemas.microsoft.com/office/powerpoint/2010/main" val="2150757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Savings to Students</a:t>
            </a:r>
            <a:endParaRPr lang="en-US" dirty="0"/>
          </a:p>
        </p:txBody>
      </p:sp>
      <p:sp>
        <p:nvSpPr>
          <p:cNvPr id="3" name="Content Placeholder 2"/>
          <p:cNvSpPr>
            <a:spLocks noGrp="1"/>
          </p:cNvSpPr>
          <p:nvPr>
            <p:ph idx="1"/>
          </p:nvPr>
        </p:nvSpPr>
        <p:spPr>
          <a:xfrm>
            <a:off x="457200" y="1417638"/>
            <a:ext cx="8229600" cy="4732337"/>
          </a:xfrm>
        </p:spPr>
        <p:txBody>
          <a:bodyPr>
            <a:normAutofit fontScale="92500" lnSpcReduction="20000"/>
          </a:bodyPr>
          <a:lstStyle/>
          <a:p>
            <a:r>
              <a:rPr lang="en-US" dirty="0" smtClean="0"/>
              <a:t>HCC internal surveys (2015-16) indicate that 77% of students spend over $150 per semester on textbooks, with 47% spending over $300 per semester.</a:t>
            </a:r>
          </a:p>
          <a:p>
            <a:r>
              <a:rPr lang="en-US" dirty="0" smtClean="0"/>
              <a:t>HCC surveys (2014-16) also show that faculty are quite concerned with textbook costs (26% moderately concerned, 52% extremely concerned)</a:t>
            </a:r>
          </a:p>
          <a:p>
            <a:r>
              <a:rPr lang="en-US" dirty="0" smtClean="0"/>
              <a:t>OER courses promise to drastically reduce the cost of instructional materials to students since (at least in digital forms), these materials should be freely accessible to students.</a:t>
            </a:r>
            <a:endParaRPr lang="en-US" dirty="0"/>
          </a:p>
        </p:txBody>
      </p:sp>
      <p:sp>
        <p:nvSpPr>
          <p:cNvPr id="4" name="Slide Number Placeholder 3"/>
          <p:cNvSpPr>
            <a:spLocks noGrp="1"/>
          </p:cNvSpPr>
          <p:nvPr>
            <p:ph type="sldNum" sz="quarter" idx="10"/>
          </p:nvPr>
        </p:nvSpPr>
        <p:spPr/>
        <p:txBody>
          <a:bodyPr/>
          <a:lstStyle/>
          <a:p>
            <a:fld id="{1F01F34D-5D1D-FA47-B37F-CEB7C4005743}" type="slidenum">
              <a:rPr lang="en-US" smtClean="0"/>
              <a:pPr/>
              <a:t>12</a:t>
            </a:fld>
            <a:endParaRPr lang="en-US" dirty="0"/>
          </a:p>
        </p:txBody>
      </p:sp>
    </p:spTree>
    <p:extLst>
      <p:ext uri="{BB962C8B-B14F-4D97-AF65-F5344CB8AC3E}">
        <p14:creationId xmlns:p14="http://schemas.microsoft.com/office/powerpoint/2010/main" val="2406199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Savings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Hilton and </a:t>
            </a:r>
            <a:r>
              <a:rPr lang="en-US" dirty="0" err="1" smtClean="0"/>
              <a:t>Laman</a:t>
            </a:r>
            <a:r>
              <a:rPr lang="en-US" dirty="0" smtClean="0"/>
              <a:t> (2012) estimate that adopting OER saves each student between $64.30 and $81.60 per course. This could translate to as much as $1,650 savings over the course of an associates degree, or roughly the tuition for 8 classes!</a:t>
            </a:r>
          </a:p>
          <a:p>
            <a:r>
              <a:rPr lang="en-US" dirty="0" smtClean="0"/>
              <a:t>Hilton et al (2014) shows a cost savings across 6 colleges as averaging between $60.03 to $154.21 per course.</a:t>
            </a:r>
          </a:p>
          <a:p>
            <a:r>
              <a:rPr lang="en-US" dirty="0" smtClean="0"/>
              <a:t>This money can be used for additional courses (decreasing time to completion) or for life needs (freeing students to focus on education). (see Hilton et al, 2016 and Wiley et al, 2016)</a:t>
            </a:r>
          </a:p>
        </p:txBody>
      </p:sp>
      <p:sp>
        <p:nvSpPr>
          <p:cNvPr id="4" name="Slide Number Placeholder 3"/>
          <p:cNvSpPr>
            <a:spLocks noGrp="1"/>
          </p:cNvSpPr>
          <p:nvPr>
            <p:ph type="sldNum" sz="quarter" idx="10"/>
          </p:nvPr>
        </p:nvSpPr>
        <p:spPr/>
        <p:txBody>
          <a:bodyPr/>
          <a:lstStyle/>
          <a:p>
            <a:fld id="{1F01F34D-5D1D-FA47-B37F-CEB7C4005743}" type="slidenum">
              <a:rPr lang="en-US" smtClean="0"/>
              <a:pPr/>
              <a:t>13</a:t>
            </a:fld>
            <a:endParaRPr lang="en-US" dirty="0"/>
          </a:p>
        </p:txBody>
      </p:sp>
    </p:spTree>
    <p:extLst>
      <p:ext uri="{BB962C8B-B14F-4D97-AF65-F5344CB8AC3E}">
        <p14:creationId xmlns:p14="http://schemas.microsoft.com/office/powerpoint/2010/main" val="2455951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Success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OER appear not only to positively impact students financially, but also to improve their </a:t>
            </a:r>
            <a:r>
              <a:rPr lang="en-US" dirty="0" smtClean="0">
                <a:solidFill>
                  <a:srgbClr val="FAAF14"/>
                </a:solidFill>
              </a:rPr>
              <a:t>success</a:t>
            </a:r>
            <a:r>
              <a:rPr lang="en-US" dirty="0" smtClean="0"/>
              <a:t>, </a:t>
            </a:r>
            <a:r>
              <a:rPr lang="en-US" dirty="0" smtClean="0">
                <a:solidFill>
                  <a:srgbClr val="FAAF14"/>
                </a:solidFill>
              </a:rPr>
              <a:t>retention</a:t>
            </a:r>
            <a:r>
              <a:rPr lang="en-US" dirty="0" smtClean="0"/>
              <a:t>, and </a:t>
            </a:r>
            <a:r>
              <a:rPr lang="en-US" dirty="0" smtClean="0">
                <a:solidFill>
                  <a:srgbClr val="FAAF14"/>
                </a:solidFill>
              </a:rPr>
              <a:t>progress to degree</a:t>
            </a:r>
            <a:r>
              <a:rPr lang="en-US" dirty="0" smtClean="0"/>
              <a:t>.</a:t>
            </a:r>
          </a:p>
          <a:p>
            <a:r>
              <a:rPr lang="en-US" dirty="0" smtClean="0"/>
              <a:t>Fischer et al (2015), in a multi-institutional study found that a marginally larger share of students achieved a C or better and completed courses with OER as compared to traditional textbooks.</a:t>
            </a:r>
          </a:p>
          <a:p>
            <a:r>
              <a:rPr lang="en-US" dirty="0" smtClean="0"/>
              <a:t>Fischer et al (2015) and Hilton (2016) also found significant improvement in enrollment intensity (the number of courses taken in the subsequent semester) among students who take courses using OER than those who take courses using traditional textbooks.</a:t>
            </a:r>
          </a:p>
        </p:txBody>
      </p:sp>
      <p:sp>
        <p:nvSpPr>
          <p:cNvPr id="4" name="Slide Number Placeholder 3"/>
          <p:cNvSpPr>
            <a:spLocks noGrp="1"/>
          </p:cNvSpPr>
          <p:nvPr>
            <p:ph type="sldNum" sz="quarter" idx="10"/>
          </p:nvPr>
        </p:nvSpPr>
        <p:spPr/>
        <p:txBody>
          <a:bodyPr/>
          <a:lstStyle/>
          <a:p>
            <a:fld id="{1F01F34D-5D1D-FA47-B37F-CEB7C4005743}" type="slidenum">
              <a:rPr lang="en-US" smtClean="0"/>
              <a:pPr/>
              <a:t>14</a:t>
            </a:fld>
            <a:endParaRPr lang="en-US" dirty="0"/>
          </a:p>
        </p:txBody>
      </p:sp>
    </p:spTree>
    <p:extLst>
      <p:ext uri="{BB962C8B-B14F-4D97-AF65-F5344CB8AC3E}">
        <p14:creationId xmlns:p14="http://schemas.microsoft.com/office/powerpoint/2010/main" val="543584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Learning / Open Pedagogy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OER open up a range of possible new pedagogical methods.</a:t>
            </a:r>
          </a:p>
          <a:p>
            <a:r>
              <a:rPr lang="en-US" dirty="0" smtClean="0">
                <a:solidFill>
                  <a:srgbClr val="61B635"/>
                </a:solidFill>
              </a:rPr>
              <a:t>Open Learning </a:t>
            </a:r>
            <a:r>
              <a:rPr lang="en-US" dirty="0" smtClean="0"/>
              <a:t>and </a:t>
            </a:r>
            <a:r>
              <a:rPr lang="en-US" dirty="0" smtClean="0">
                <a:solidFill>
                  <a:srgbClr val="61B635"/>
                </a:solidFill>
              </a:rPr>
              <a:t>Open Pedagogy </a:t>
            </a:r>
            <a:r>
              <a:rPr lang="en-US" dirty="0" smtClean="0"/>
              <a:t>refer to an approach to teaching and learning that aims to remove all unnecessary barriers to learning:</a:t>
            </a:r>
          </a:p>
          <a:p>
            <a:pPr lvl="1"/>
            <a:r>
              <a:rPr lang="en-US" dirty="0" smtClean="0"/>
              <a:t>Encourage students to participate in the learning process.</a:t>
            </a:r>
          </a:p>
          <a:p>
            <a:pPr lvl="1"/>
            <a:r>
              <a:rPr lang="en-US" dirty="0" smtClean="0"/>
              <a:t>Provide opportunities for extension of learning beyond the classroom.</a:t>
            </a:r>
          </a:p>
          <a:p>
            <a:pPr lvl="1"/>
            <a:r>
              <a:rPr lang="en-US" dirty="0" smtClean="0"/>
              <a:t>Increase flexibility and access for learning according to the needs and desires of students.</a:t>
            </a:r>
          </a:p>
          <a:p>
            <a:pPr lvl="1"/>
            <a:r>
              <a:rPr lang="en-US" dirty="0" smtClean="0"/>
              <a:t>Education that emphasizes competencies and demonstrated abilities rather than test scores or seat time.</a:t>
            </a:r>
            <a:endParaRPr lang="en-US" dirty="0"/>
          </a:p>
        </p:txBody>
      </p:sp>
      <p:sp>
        <p:nvSpPr>
          <p:cNvPr id="4" name="Slide Number Placeholder 3"/>
          <p:cNvSpPr>
            <a:spLocks noGrp="1"/>
          </p:cNvSpPr>
          <p:nvPr>
            <p:ph type="sldNum" sz="quarter" idx="10"/>
          </p:nvPr>
        </p:nvSpPr>
        <p:spPr/>
        <p:txBody>
          <a:bodyPr/>
          <a:lstStyle/>
          <a:p>
            <a:fld id="{1F01F34D-5D1D-FA47-B37F-CEB7C4005743}" type="slidenum">
              <a:rPr lang="en-US" smtClean="0"/>
              <a:pPr/>
              <a:t>15</a:t>
            </a:fld>
            <a:endParaRPr lang="en-US" dirty="0"/>
          </a:p>
        </p:txBody>
      </p:sp>
    </p:spTree>
    <p:extLst>
      <p:ext uri="{BB962C8B-B14F-4D97-AF65-F5344CB8AC3E}">
        <p14:creationId xmlns:p14="http://schemas.microsoft.com/office/powerpoint/2010/main" val="36464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Butcher, Neil. (2015). A Basic Guide to Open Educational Resources (OER). Vancouver, BC: UNESCO.</a:t>
            </a:r>
          </a:p>
          <a:p>
            <a:r>
              <a:rPr lang="en-US" dirty="0"/>
              <a:t>Hilton, J. (2016). Open educational resources and college textbook choices: a review of research on efficacy and perceptions. </a:t>
            </a:r>
            <a:r>
              <a:rPr lang="en-US" i="1" dirty="0"/>
              <a:t>Educational Technology Research and Development, 64</a:t>
            </a:r>
            <a:r>
              <a:rPr lang="en-US" dirty="0"/>
              <a:t>(4). pp 573–590. </a:t>
            </a:r>
            <a:r>
              <a:rPr lang="en-US" dirty="0">
                <a:hlinkClick r:id="rId2"/>
              </a:rPr>
              <a:t>10.1007/s11423-016-9434-9</a:t>
            </a:r>
            <a:endParaRPr lang="en-US" dirty="0"/>
          </a:p>
          <a:p>
            <a:r>
              <a:rPr lang="en-US" dirty="0"/>
              <a:t>Hilton, J., Robinson T. J., Wiley, D. A., &amp; Ackerman, J. (2014). </a:t>
            </a:r>
            <a:r>
              <a:rPr lang="en-US" dirty="0">
                <a:hlinkClick r:id="rId3"/>
              </a:rPr>
              <a:t>Cost-Savings Achieved in Two Semesters Through the Adoption of Open Educational Resources</a:t>
            </a:r>
            <a:r>
              <a:rPr lang="en-US" dirty="0"/>
              <a:t>. International Review of Research on Distance and Open Learning</a:t>
            </a:r>
            <a:r>
              <a:rPr lang="en-US" dirty="0" smtClean="0"/>
              <a:t>.</a:t>
            </a:r>
            <a:endParaRPr lang="en-US" dirty="0"/>
          </a:p>
        </p:txBody>
      </p:sp>
      <p:sp>
        <p:nvSpPr>
          <p:cNvPr id="4" name="Slide Number Placeholder 3"/>
          <p:cNvSpPr>
            <a:spLocks noGrp="1"/>
          </p:cNvSpPr>
          <p:nvPr>
            <p:ph type="sldNum" sz="quarter" idx="10"/>
          </p:nvPr>
        </p:nvSpPr>
        <p:spPr/>
        <p:txBody>
          <a:bodyPr/>
          <a:lstStyle/>
          <a:p>
            <a:fld id="{1F01F34D-5D1D-FA47-B37F-CEB7C4005743}" type="slidenum">
              <a:rPr lang="en-US" smtClean="0"/>
              <a:pPr/>
              <a:t>16</a:t>
            </a:fld>
            <a:endParaRPr lang="en-US" dirty="0"/>
          </a:p>
        </p:txBody>
      </p:sp>
    </p:spTree>
    <p:extLst>
      <p:ext uri="{BB962C8B-B14F-4D97-AF65-F5344CB8AC3E}">
        <p14:creationId xmlns:p14="http://schemas.microsoft.com/office/powerpoint/2010/main" val="1299105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4638"/>
            <a:ext cx="8229600" cy="5851525"/>
          </a:xfrm>
        </p:spPr>
        <p:txBody>
          <a:bodyPr>
            <a:normAutofit fontScale="85000" lnSpcReduction="20000"/>
          </a:bodyPr>
          <a:lstStyle/>
          <a:p>
            <a:r>
              <a:rPr lang="en-US" dirty="0"/>
              <a:t>Hilton, J., Fischer, L., Wiley, D., &amp; Williams, L. (2016). Maintaining Momentum Toward Graduation: OER and the Course Throughput Rate. International Review of Research in Open and Distance Learning, 17(6). </a:t>
            </a:r>
            <a:r>
              <a:rPr lang="en-US" dirty="0">
                <a:hlinkClick r:id="rId2"/>
              </a:rPr>
              <a:t>http://</a:t>
            </a:r>
            <a:r>
              <a:rPr lang="en-US" dirty="0" smtClean="0">
                <a:hlinkClick r:id="rId2"/>
              </a:rPr>
              <a:t>dx.doi.org/10.19173/irrodl.v17i6.2686</a:t>
            </a:r>
            <a:endParaRPr lang="en-US" dirty="0" smtClean="0"/>
          </a:p>
          <a:p>
            <a:r>
              <a:rPr lang="en-US" dirty="0"/>
              <a:t>The Noun Project. Creative Commons: About the Licenses. Retrieved from: </a:t>
            </a:r>
            <a:r>
              <a:rPr lang="en-US" dirty="0">
                <a:hlinkClick r:id="rId3"/>
              </a:rPr>
              <a:t>https://creativecommons.org/licenses/</a:t>
            </a:r>
            <a:endParaRPr lang="en-US" dirty="0"/>
          </a:p>
          <a:p>
            <a:r>
              <a:rPr lang="en-US" dirty="0"/>
              <a:t>Wiley, David. (2014). The Access Compromise and the 5</a:t>
            </a:r>
            <a:r>
              <a:rPr lang="en-US" baseline="30000" dirty="0"/>
              <a:t>th</a:t>
            </a:r>
            <a:r>
              <a:rPr lang="en-US" dirty="0"/>
              <a:t> R. Retrieved from: https://opencontent.org/blog/archives/3221</a:t>
            </a:r>
          </a:p>
          <a:p>
            <a:r>
              <a:rPr lang="en-US" dirty="0" smtClean="0"/>
              <a:t>Wiley</a:t>
            </a:r>
            <a:r>
              <a:rPr lang="en-US" dirty="0"/>
              <a:t>, D., Hilton, J., Williams, L., &amp; </a:t>
            </a:r>
            <a:r>
              <a:rPr lang="en-US" dirty="0" err="1"/>
              <a:t>DeMarte</a:t>
            </a:r>
            <a:r>
              <a:rPr lang="en-US" dirty="0"/>
              <a:t>, D. (2016). The Tidewater Z-Degree and the INTRO Model for Sustaining OER Adoption. </a:t>
            </a:r>
            <a:r>
              <a:rPr lang="en-US" i="1" dirty="0"/>
              <a:t>Education Policy Analysis Archives, 23</a:t>
            </a:r>
            <a:r>
              <a:rPr lang="en-US" dirty="0"/>
              <a:t>(41). </a:t>
            </a:r>
            <a:r>
              <a:rPr lang="en-US" dirty="0">
                <a:hlinkClick r:id="rId4"/>
              </a:rPr>
              <a:t>http://</a:t>
            </a:r>
            <a:r>
              <a:rPr lang="en-US" dirty="0" smtClean="0">
                <a:hlinkClick r:id="rId4"/>
              </a:rPr>
              <a:t>dx.doi.org/10.14507/epaa.v23.1828</a:t>
            </a:r>
            <a:endParaRPr lang="en-US" dirty="0" smtClean="0"/>
          </a:p>
        </p:txBody>
      </p:sp>
      <p:sp>
        <p:nvSpPr>
          <p:cNvPr id="4" name="Slide Number Placeholder 3"/>
          <p:cNvSpPr>
            <a:spLocks noGrp="1"/>
          </p:cNvSpPr>
          <p:nvPr>
            <p:ph type="sldNum" sz="quarter" idx="10"/>
          </p:nvPr>
        </p:nvSpPr>
        <p:spPr/>
        <p:txBody>
          <a:bodyPr/>
          <a:lstStyle/>
          <a:p>
            <a:fld id="{1F01F34D-5D1D-FA47-B37F-CEB7C4005743}" type="slidenum">
              <a:rPr lang="en-US" smtClean="0"/>
              <a:pPr/>
              <a:t>17</a:t>
            </a:fld>
            <a:endParaRPr lang="en-US" dirty="0"/>
          </a:p>
        </p:txBody>
      </p:sp>
    </p:spTree>
    <p:extLst>
      <p:ext uri="{BB962C8B-B14F-4D97-AF65-F5344CB8AC3E}">
        <p14:creationId xmlns:p14="http://schemas.microsoft.com/office/powerpoint/2010/main" val="113940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5400" dirty="0" smtClean="0">
                <a:solidFill>
                  <a:srgbClr val="0070C0"/>
                </a:solidFill>
                <a:latin typeface="Arial" charset="0"/>
                <a:ea typeface="Arial" charset="0"/>
                <a:cs typeface="Arial" charset="0"/>
              </a:rPr>
              <a:t>Welcome!</a:t>
            </a:r>
            <a:endParaRPr lang="en-US" sz="5400" dirty="0">
              <a:solidFill>
                <a:srgbClr val="0070C0"/>
              </a:solidFill>
              <a:latin typeface="Arial" charset="0"/>
              <a:ea typeface="Arial" charset="0"/>
              <a:cs typeface="Arial" charset="0"/>
            </a:endParaRPr>
          </a:p>
        </p:txBody>
      </p:sp>
      <p:sp>
        <p:nvSpPr>
          <p:cNvPr id="3" name="Content Placeholder 2"/>
          <p:cNvSpPr>
            <a:spLocks noGrp="1"/>
          </p:cNvSpPr>
          <p:nvPr>
            <p:ph idx="1"/>
          </p:nvPr>
        </p:nvSpPr>
        <p:spPr/>
        <p:txBody>
          <a:bodyPr/>
          <a:lstStyle/>
          <a:p>
            <a:pPr marL="0" indent="0">
              <a:buNone/>
            </a:pPr>
            <a:endParaRPr lang="en-US" dirty="0" smtClean="0">
              <a:latin typeface="Arial" charset="0"/>
              <a:ea typeface="Arial" charset="0"/>
              <a:cs typeface="Arial" charset="0"/>
            </a:endParaRPr>
          </a:p>
        </p:txBody>
      </p:sp>
      <p:sp>
        <p:nvSpPr>
          <p:cNvPr id="6" name="Slide Number Placeholder 5"/>
          <p:cNvSpPr>
            <a:spLocks noGrp="1"/>
          </p:cNvSpPr>
          <p:nvPr>
            <p:ph type="sldNum" sz="quarter" idx="10"/>
          </p:nvPr>
        </p:nvSpPr>
        <p:spPr/>
        <p:txBody>
          <a:bodyPr/>
          <a:lstStyle/>
          <a:p>
            <a:fld id="{1F01F34D-5D1D-FA47-B37F-CEB7C4005743}" type="slidenum">
              <a:rPr lang="en-US" smtClean="0"/>
              <a:pPr/>
              <a:t>2</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1897" y="2220686"/>
            <a:ext cx="4880206" cy="2928124"/>
          </a:xfrm>
          <a:prstGeom prst="rect">
            <a:avLst/>
          </a:prstGeom>
        </p:spPr>
      </p:pic>
    </p:spTree>
    <p:extLst>
      <p:ext uri="{BB962C8B-B14F-4D97-AF65-F5344CB8AC3E}">
        <p14:creationId xmlns:p14="http://schemas.microsoft.com/office/powerpoint/2010/main" val="258147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charset="0"/>
                <a:ea typeface="Arial" charset="0"/>
                <a:cs typeface="Arial" charset="0"/>
              </a:rPr>
              <a:t>What are OER?</a:t>
            </a:r>
            <a:endParaRPr lang="en-US" dirty="0">
              <a:latin typeface="Arial" charset="0"/>
              <a:ea typeface="Arial" charset="0"/>
              <a:cs typeface="Arial" charset="0"/>
            </a:endParaRPr>
          </a:p>
        </p:txBody>
      </p:sp>
      <p:sp>
        <p:nvSpPr>
          <p:cNvPr id="3" name="Content Placeholder 2"/>
          <p:cNvSpPr>
            <a:spLocks noGrp="1"/>
          </p:cNvSpPr>
          <p:nvPr>
            <p:ph idx="1"/>
          </p:nvPr>
        </p:nvSpPr>
        <p:spPr>
          <a:xfrm>
            <a:off x="457200" y="1926771"/>
            <a:ext cx="8229600" cy="4199392"/>
          </a:xfrm>
        </p:spPr>
        <p:txBody>
          <a:bodyPr/>
          <a:lstStyle/>
          <a:p>
            <a:pPr marL="0" indent="0">
              <a:buNone/>
            </a:pPr>
            <a:r>
              <a:rPr lang="en-US" dirty="0" smtClean="0">
                <a:solidFill>
                  <a:srgbClr val="C00000"/>
                </a:solidFill>
                <a:latin typeface="Avenir Book"/>
                <a:cs typeface="Avenir Book"/>
              </a:rPr>
              <a:t>Open Educational Resources </a:t>
            </a:r>
            <a:r>
              <a:rPr lang="en-US" dirty="0" smtClean="0">
                <a:latin typeface="Avenir Book"/>
                <a:cs typeface="Avenir Book"/>
              </a:rPr>
              <a:t>are </a:t>
            </a:r>
            <a:r>
              <a:rPr lang="en-US" dirty="0" smtClean="0"/>
              <a:t>teaching</a:t>
            </a:r>
            <a:r>
              <a:rPr lang="en-US" dirty="0"/>
              <a:t>, learning, and research resources that reside in the public domain or have been released under </a:t>
            </a:r>
            <a:r>
              <a:rPr lang="en-US" dirty="0" smtClean="0"/>
              <a:t>an </a:t>
            </a:r>
            <a:r>
              <a:rPr lang="en-US" dirty="0"/>
              <a:t>intellectual property license that permits their free use and re-purposing by </a:t>
            </a:r>
            <a:r>
              <a:rPr lang="en-US" dirty="0" smtClean="0"/>
              <a:t>others. (William and Flora Hewlett Foundation)</a:t>
            </a:r>
            <a:endParaRPr lang="en-US" dirty="0">
              <a:latin typeface="Avenir Book"/>
              <a:cs typeface="Avenir Book"/>
            </a:endParaRPr>
          </a:p>
        </p:txBody>
      </p:sp>
      <p:sp>
        <p:nvSpPr>
          <p:cNvPr id="4" name="Slide Number Placeholder 3"/>
          <p:cNvSpPr>
            <a:spLocks noGrp="1"/>
          </p:cNvSpPr>
          <p:nvPr>
            <p:ph type="sldNum" sz="quarter" idx="10"/>
          </p:nvPr>
        </p:nvSpPr>
        <p:spPr/>
        <p:txBody>
          <a:bodyPr/>
          <a:lstStyle/>
          <a:p>
            <a:fld id="{1F01F34D-5D1D-FA47-B37F-CEB7C4005743}" type="slidenum">
              <a:rPr lang="en-US" smtClean="0"/>
              <a:pPr/>
              <a:t>3</a:t>
            </a:fld>
            <a:endParaRPr lang="en-US" dirty="0"/>
          </a:p>
        </p:txBody>
      </p:sp>
    </p:spTree>
    <p:extLst>
      <p:ext uri="{BB962C8B-B14F-4D97-AF65-F5344CB8AC3E}">
        <p14:creationId xmlns:p14="http://schemas.microsoft.com/office/powerpoint/2010/main" val="63330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t>
            </a:r>
            <a:r>
              <a:rPr lang="en-US" dirty="0" smtClean="0">
                <a:solidFill>
                  <a:srgbClr val="0B59A1"/>
                </a:solidFill>
              </a:rPr>
              <a:t>Z-Degree</a:t>
            </a:r>
            <a:r>
              <a:rPr lang="en-US" dirty="0" smtClean="0"/>
              <a:t>?</a:t>
            </a:r>
            <a:endParaRPr lang="en-US" dirty="0"/>
          </a:p>
        </p:txBody>
      </p:sp>
      <p:sp>
        <p:nvSpPr>
          <p:cNvPr id="3" name="Content Placeholder 2"/>
          <p:cNvSpPr>
            <a:spLocks noGrp="1"/>
          </p:cNvSpPr>
          <p:nvPr>
            <p:ph idx="1"/>
          </p:nvPr>
        </p:nvSpPr>
        <p:spPr>
          <a:xfrm>
            <a:off x="457200" y="1959429"/>
            <a:ext cx="8229600" cy="4166734"/>
          </a:xfrm>
        </p:spPr>
        <p:txBody>
          <a:bodyPr/>
          <a:lstStyle/>
          <a:p>
            <a:pPr marL="0" indent="0">
              <a:buNone/>
            </a:pPr>
            <a:r>
              <a:rPr lang="en-US" dirty="0"/>
              <a:t>Any degree plan composed entirely of Z Courses at </a:t>
            </a:r>
            <a:r>
              <a:rPr lang="en-US" dirty="0" smtClean="0"/>
              <a:t>HCC – i.e., courses that require only Open Access and OER materials. </a:t>
            </a:r>
            <a:r>
              <a:rPr lang="en-US" dirty="0"/>
              <a:t>Courses developed as part of HCC’s Z degree initiative will be given the CC-BY intellectual property license and will be shared through an open platform.</a:t>
            </a:r>
          </a:p>
        </p:txBody>
      </p:sp>
      <p:sp>
        <p:nvSpPr>
          <p:cNvPr id="4" name="Slide Number Placeholder 3"/>
          <p:cNvSpPr>
            <a:spLocks noGrp="1"/>
          </p:cNvSpPr>
          <p:nvPr>
            <p:ph type="sldNum" sz="quarter" idx="10"/>
          </p:nvPr>
        </p:nvSpPr>
        <p:spPr/>
        <p:txBody>
          <a:bodyPr/>
          <a:lstStyle/>
          <a:p>
            <a:fld id="{1F01F34D-5D1D-FA47-B37F-CEB7C4005743}" type="slidenum">
              <a:rPr lang="en-US" smtClean="0"/>
              <a:pPr/>
              <a:t>4</a:t>
            </a:fld>
            <a:endParaRPr lang="en-US" dirty="0"/>
          </a:p>
        </p:txBody>
      </p:sp>
    </p:spTree>
    <p:extLst>
      <p:ext uri="{BB962C8B-B14F-4D97-AF65-F5344CB8AC3E}">
        <p14:creationId xmlns:p14="http://schemas.microsoft.com/office/powerpoint/2010/main" val="2211442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t>
            </a:r>
            <a:r>
              <a:rPr lang="en-US" dirty="0" smtClean="0">
                <a:solidFill>
                  <a:srgbClr val="61B635"/>
                </a:solidFill>
              </a:rPr>
              <a:t>open license</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Items found in the “public domain”: Public domain material refers to published documents whose copyright term have expired or which have been intentionally released from all copyright claims.</a:t>
            </a:r>
          </a:p>
          <a:p>
            <a:r>
              <a:rPr lang="en-US" dirty="0" smtClean="0"/>
              <a:t>Variable licensing: Some permissions are granted by the author while withholding other permissions, for example, the Creative Commons Licenses.</a:t>
            </a:r>
            <a:endParaRPr lang="en-US" dirty="0"/>
          </a:p>
        </p:txBody>
      </p:sp>
      <p:sp>
        <p:nvSpPr>
          <p:cNvPr id="4" name="Slide Number Placeholder 3"/>
          <p:cNvSpPr>
            <a:spLocks noGrp="1"/>
          </p:cNvSpPr>
          <p:nvPr>
            <p:ph type="sldNum" sz="quarter" idx="10"/>
          </p:nvPr>
        </p:nvSpPr>
        <p:spPr/>
        <p:txBody>
          <a:bodyPr/>
          <a:lstStyle/>
          <a:p>
            <a:fld id="{1F01F34D-5D1D-FA47-B37F-CEB7C4005743}" type="slidenum">
              <a:rPr lang="en-US" smtClean="0"/>
              <a:pPr/>
              <a:t>5</a:t>
            </a:fld>
            <a:endParaRPr lang="en-US" dirty="0"/>
          </a:p>
        </p:txBody>
      </p:sp>
    </p:spTree>
    <p:extLst>
      <p:ext uri="{BB962C8B-B14F-4D97-AF65-F5344CB8AC3E}">
        <p14:creationId xmlns:p14="http://schemas.microsoft.com/office/powerpoint/2010/main" val="301611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AAF14"/>
                </a:solidFill>
              </a:rPr>
              <a:t>Creative Commons </a:t>
            </a:r>
            <a:r>
              <a:rPr lang="en-US" dirty="0" smtClean="0"/>
              <a:t>Licensing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best known legal framework for openly licensing your work is Creative Commons (CC).</a:t>
            </a:r>
          </a:p>
          <a:p>
            <a:r>
              <a:rPr lang="en-US" dirty="0" smtClean="0"/>
              <a:t>This is a legal license that preserves </a:t>
            </a:r>
            <a:r>
              <a:rPr lang="en-US" i="1" dirty="0" smtClean="0"/>
              <a:t>some</a:t>
            </a:r>
            <a:r>
              <a:rPr lang="en-US" dirty="0" smtClean="0"/>
              <a:t> of your intellectual property rights.</a:t>
            </a:r>
          </a:p>
          <a:p>
            <a:r>
              <a:rPr lang="en-US" dirty="0" smtClean="0"/>
              <a:t>Whereas traditional copyright asserts “all rights reserved,” CC licenses assert “some rights reserved.”</a:t>
            </a:r>
          </a:p>
          <a:p>
            <a:r>
              <a:rPr lang="en-US" dirty="0" smtClean="0"/>
              <a:t>The </a:t>
            </a:r>
            <a:r>
              <a:rPr lang="en-US" dirty="0"/>
              <a:t>CC-BY license “lets others distribute, remix, tweak, and build upon your work, even commercially, as long as they credit you for the original creation. This is the most accommodating of licenses offered. Recommended for maximum dissemination and use of licensed materials.” </a:t>
            </a:r>
            <a:endParaRPr lang="en-US" dirty="0" smtClean="0"/>
          </a:p>
          <a:p>
            <a:pPr marL="0" indent="0">
              <a:buNone/>
            </a:pPr>
            <a:endParaRPr lang="en-US" dirty="0"/>
          </a:p>
          <a:p>
            <a:pPr marL="0" indent="0">
              <a:buNone/>
            </a:pPr>
            <a:r>
              <a:rPr lang="en-US" dirty="0" smtClean="0"/>
              <a:t>(</a:t>
            </a:r>
            <a:r>
              <a:rPr lang="en-US" dirty="0"/>
              <a:t>https://creativecommons.org/licenses</a:t>
            </a:r>
            <a:r>
              <a:rPr lang="en-US" dirty="0" smtClean="0"/>
              <a:t>/)</a:t>
            </a:r>
            <a:endParaRPr lang="en-US" dirty="0"/>
          </a:p>
        </p:txBody>
      </p:sp>
      <p:sp>
        <p:nvSpPr>
          <p:cNvPr id="4" name="Slide Number Placeholder 3"/>
          <p:cNvSpPr>
            <a:spLocks noGrp="1"/>
          </p:cNvSpPr>
          <p:nvPr>
            <p:ph type="sldNum" sz="quarter" idx="10"/>
          </p:nvPr>
        </p:nvSpPr>
        <p:spPr/>
        <p:txBody>
          <a:bodyPr/>
          <a:lstStyle/>
          <a:p>
            <a:fld id="{1F01F34D-5D1D-FA47-B37F-CEB7C4005743}" type="slidenum">
              <a:rPr lang="en-US" smtClean="0"/>
              <a:pPr/>
              <a:t>6</a:t>
            </a:fld>
            <a:endParaRPr lang="en-US" dirty="0"/>
          </a:p>
        </p:txBody>
      </p:sp>
    </p:spTree>
    <p:extLst>
      <p:ext uri="{BB962C8B-B14F-4D97-AF65-F5344CB8AC3E}">
        <p14:creationId xmlns:p14="http://schemas.microsoft.com/office/powerpoint/2010/main" val="4236543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21261" y="274639"/>
            <a:ext cx="5301477" cy="5913890"/>
          </a:xfrm>
        </p:spPr>
      </p:pic>
      <p:sp>
        <p:nvSpPr>
          <p:cNvPr id="4" name="Slide Number Placeholder 3"/>
          <p:cNvSpPr>
            <a:spLocks noGrp="1"/>
          </p:cNvSpPr>
          <p:nvPr>
            <p:ph type="sldNum" sz="quarter" idx="10"/>
          </p:nvPr>
        </p:nvSpPr>
        <p:spPr/>
        <p:txBody>
          <a:bodyPr/>
          <a:lstStyle/>
          <a:p>
            <a:fld id="{1F01F34D-5D1D-FA47-B37F-CEB7C4005743}" type="slidenum">
              <a:rPr lang="en-US" smtClean="0"/>
              <a:pPr/>
              <a:t>7</a:t>
            </a:fld>
            <a:endParaRPr lang="en-US" dirty="0"/>
          </a:p>
        </p:txBody>
      </p:sp>
    </p:spTree>
    <p:extLst>
      <p:ext uri="{BB962C8B-B14F-4D97-AF65-F5344CB8AC3E}">
        <p14:creationId xmlns:p14="http://schemas.microsoft.com/office/powerpoint/2010/main" val="1776450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
            </a:r>
            <a:r>
              <a:rPr lang="en-US" dirty="0" smtClean="0">
                <a:solidFill>
                  <a:srgbClr val="E6002E"/>
                </a:solidFill>
              </a:rPr>
              <a:t>5 R’s</a:t>
            </a:r>
            <a:r>
              <a:rPr lang="en-US" dirty="0" smtClean="0"/>
              <a:t> of OER</a:t>
            </a:r>
            <a:endParaRPr lang="en-US" dirty="0"/>
          </a:p>
        </p:txBody>
      </p:sp>
      <p:sp>
        <p:nvSpPr>
          <p:cNvPr id="3" name="Content Placeholder 2"/>
          <p:cNvSpPr>
            <a:spLocks noGrp="1"/>
          </p:cNvSpPr>
          <p:nvPr>
            <p:ph idx="1"/>
          </p:nvPr>
        </p:nvSpPr>
        <p:spPr>
          <a:xfrm>
            <a:off x="457200" y="1567543"/>
            <a:ext cx="8229600" cy="4558620"/>
          </a:xfrm>
        </p:spPr>
        <p:txBody>
          <a:bodyPr>
            <a:normAutofit fontScale="85000" lnSpcReduction="20000"/>
          </a:bodyPr>
          <a:lstStyle/>
          <a:p>
            <a:r>
              <a:rPr lang="en-US" dirty="0" smtClean="0"/>
              <a:t>Importantly OER materials attempt to preserve these capacities (Wiley 2014):</a:t>
            </a:r>
          </a:p>
          <a:p>
            <a:pPr marL="971550" lvl="1" indent="-514350">
              <a:buFont typeface="+mj-lt"/>
              <a:buAutoNum type="arabicPeriod"/>
            </a:pPr>
            <a:r>
              <a:rPr lang="en-US" dirty="0" smtClean="0">
                <a:solidFill>
                  <a:srgbClr val="E6002E"/>
                </a:solidFill>
              </a:rPr>
              <a:t>Retain</a:t>
            </a:r>
            <a:r>
              <a:rPr lang="en-US" dirty="0" smtClean="0"/>
              <a:t>: the right to make, own , and control copies of the content.</a:t>
            </a:r>
          </a:p>
          <a:p>
            <a:pPr marL="971550" lvl="1" indent="-514350">
              <a:buFont typeface="+mj-lt"/>
              <a:buAutoNum type="arabicPeriod"/>
            </a:pPr>
            <a:r>
              <a:rPr lang="en-US" dirty="0" smtClean="0">
                <a:solidFill>
                  <a:srgbClr val="E6002E"/>
                </a:solidFill>
              </a:rPr>
              <a:t>Reuse</a:t>
            </a:r>
            <a:r>
              <a:rPr lang="en-US" dirty="0" smtClean="0"/>
              <a:t>: the right to use the content in a wide range of ways.</a:t>
            </a:r>
          </a:p>
          <a:p>
            <a:pPr marL="971550" lvl="1" indent="-514350">
              <a:buFont typeface="+mj-lt"/>
              <a:buAutoNum type="arabicPeriod"/>
            </a:pPr>
            <a:r>
              <a:rPr lang="en-US" dirty="0" smtClean="0">
                <a:solidFill>
                  <a:srgbClr val="E6002E"/>
                </a:solidFill>
              </a:rPr>
              <a:t>Revise</a:t>
            </a:r>
            <a:r>
              <a:rPr lang="en-US" dirty="0" smtClean="0"/>
              <a:t>: the right to adapt, adjust, modify, or alter the content itself.</a:t>
            </a:r>
          </a:p>
          <a:p>
            <a:pPr marL="971550" lvl="1" indent="-514350">
              <a:buFont typeface="+mj-lt"/>
              <a:buAutoNum type="arabicPeriod"/>
            </a:pPr>
            <a:r>
              <a:rPr lang="en-US" dirty="0" smtClean="0">
                <a:solidFill>
                  <a:srgbClr val="E6002E"/>
                </a:solidFill>
              </a:rPr>
              <a:t>Remix</a:t>
            </a:r>
            <a:r>
              <a:rPr lang="en-US" dirty="0" smtClean="0"/>
              <a:t>: the right to combine the original or revised content with other open content to create something new.</a:t>
            </a:r>
          </a:p>
          <a:p>
            <a:pPr marL="971550" lvl="1" indent="-514350">
              <a:buFont typeface="+mj-lt"/>
              <a:buAutoNum type="arabicPeriod"/>
            </a:pPr>
            <a:r>
              <a:rPr lang="en-US" dirty="0" smtClean="0">
                <a:solidFill>
                  <a:srgbClr val="E6002E"/>
                </a:solidFill>
              </a:rPr>
              <a:t>Redistribute</a:t>
            </a:r>
            <a:r>
              <a:rPr lang="en-US" dirty="0" smtClean="0"/>
              <a:t>: the right to share copies of the original content, your revisions, or your remixes with others.</a:t>
            </a:r>
          </a:p>
        </p:txBody>
      </p:sp>
      <p:sp>
        <p:nvSpPr>
          <p:cNvPr id="4" name="Slide Number Placeholder 3"/>
          <p:cNvSpPr>
            <a:spLocks noGrp="1"/>
          </p:cNvSpPr>
          <p:nvPr>
            <p:ph type="sldNum" sz="quarter" idx="10"/>
          </p:nvPr>
        </p:nvSpPr>
        <p:spPr/>
        <p:txBody>
          <a:bodyPr/>
          <a:lstStyle/>
          <a:p>
            <a:fld id="{1F01F34D-5D1D-FA47-B37F-CEB7C4005743}" type="slidenum">
              <a:rPr lang="en-US" smtClean="0"/>
              <a:pPr/>
              <a:t>8</a:t>
            </a:fld>
            <a:endParaRPr lang="en-US" dirty="0"/>
          </a:p>
        </p:txBody>
      </p:sp>
    </p:spTree>
    <p:extLst>
      <p:ext uri="{BB962C8B-B14F-4D97-AF65-F5344CB8AC3E}">
        <p14:creationId xmlns:p14="http://schemas.microsoft.com/office/powerpoint/2010/main" val="705230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Perceptions of OER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large, meta-study</a:t>
            </a:r>
            <a:r>
              <a:rPr lang="en-US" dirty="0"/>
              <a:t> </a:t>
            </a:r>
            <a:r>
              <a:rPr lang="en-US" dirty="0" smtClean="0"/>
              <a:t>examining 4,510 student and faculty members found </a:t>
            </a:r>
            <a:r>
              <a:rPr lang="en-US" dirty="0"/>
              <a:t>that “In no instance did a majority of students or teachers report a perception that the OER were less likely to help students learn. In only one study did faculty state that traditional resources had a higher </a:t>
            </a:r>
            <a:r>
              <a:rPr lang="en-US" dirty="0" smtClean="0"/>
              <a:t>‘trusted quality’ </a:t>
            </a:r>
            <a:r>
              <a:rPr lang="en-US" dirty="0"/>
              <a:t>than OER (however nearly two-thirds said they were the same).” (</a:t>
            </a:r>
            <a:r>
              <a:rPr lang="en-US" dirty="0" smtClean="0"/>
              <a:t>Hilton, 2016) </a:t>
            </a:r>
          </a:p>
          <a:p>
            <a:r>
              <a:rPr lang="en-US" dirty="0" smtClean="0"/>
              <a:t>HCC’s internal survey (over the years 2014-2016) found that 51% of faculty who have used OER rate their quality as “about the same” as traditional textbooks, while 34% rate their quality as somewhat or much better and only 14% rate them as somewhat or much worse than traditional textbooks.</a:t>
            </a:r>
            <a:endParaRPr lang="en-US" dirty="0"/>
          </a:p>
        </p:txBody>
      </p:sp>
      <p:sp>
        <p:nvSpPr>
          <p:cNvPr id="4" name="Slide Number Placeholder 3"/>
          <p:cNvSpPr>
            <a:spLocks noGrp="1"/>
          </p:cNvSpPr>
          <p:nvPr>
            <p:ph type="sldNum" sz="quarter" idx="10"/>
          </p:nvPr>
        </p:nvSpPr>
        <p:spPr/>
        <p:txBody>
          <a:bodyPr/>
          <a:lstStyle/>
          <a:p>
            <a:fld id="{1F01F34D-5D1D-FA47-B37F-CEB7C4005743}" type="slidenum">
              <a:rPr lang="en-US" smtClean="0"/>
              <a:pPr/>
              <a:t>9</a:t>
            </a:fld>
            <a:endParaRPr lang="en-US" dirty="0"/>
          </a:p>
        </p:txBody>
      </p:sp>
    </p:spTree>
    <p:extLst>
      <p:ext uri="{BB962C8B-B14F-4D97-AF65-F5344CB8AC3E}">
        <p14:creationId xmlns:p14="http://schemas.microsoft.com/office/powerpoint/2010/main" val="3421951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657</TotalTime>
  <Words>1195</Words>
  <Application>Microsoft Office PowerPoint</Application>
  <PresentationFormat>On-screen Show (4:3)</PresentationFormat>
  <Paragraphs>78</Paragraphs>
  <Slides>17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Avenir Book</vt:lpstr>
      <vt:lpstr>Avenir Medium</vt:lpstr>
      <vt:lpstr>Calibri</vt:lpstr>
      <vt:lpstr>Office Theme</vt:lpstr>
      <vt:lpstr>Custom Design</vt:lpstr>
      <vt:lpstr>HCC OER and Z-Degree Primer</vt:lpstr>
      <vt:lpstr>Welcome!</vt:lpstr>
      <vt:lpstr>What are OER?</vt:lpstr>
      <vt:lpstr>What is the Z-Degree?</vt:lpstr>
      <vt:lpstr>What is an “open license”?</vt:lpstr>
      <vt:lpstr>Creative Commons Licensing</vt:lpstr>
      <vt:lpstr>PowerPoint Presentation</vt:lpstr>
      <vt:lpstr>The 5 R’s of OER</vt:lpstr>
      <vt:lpstr>Perceptions of OER</vt:lpstr>
      <vt:lpstr>Benefits of OER and the Z-Degree</vt:lpstr>
      <vt:lpstr>Academic Freedom</vt:lpstr>
      <vt:lpstr>Cost Savings to Students</vt:lpstr>
      <vt:lpstr>Cost Savings cont.</vt:lpstr>
      <vt:lpstr>Student Success</vt:lpstr>
      <vt:lpstr>Open Learning / Open Pedagogy</vt:lpstr>
      <vt:lpstr>References</vt:lpstr>
      <vt:lpstr>PowerPoint Presentation</vt:lpstr>
    </vt:vector>
  </TitlesOfParts>
  <Company>HCC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Houston Community College PEmedia Dept.</dc:creator>
  <cp:lastModifiedBy>morgan.yette</cp:lastModifiedBy>
  <cp:revision>25</cp:revision>
  <dcterms:created xsi:type="dcterms:W3CDTF">2016-06-28T14:58:16Z</dcterms:created>
  <dcterms:modified xsi:type="dcterms:W3CDTF">2019-07-11T18:45:04Z</dcterms:modified>
</cp:coreProperties>
</file>